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8" r:id="rId1"/>
  </p:sldMasterIdLst>
  <p:notesMasterIdLst>
    <p:notesMasterId r:id="rId24"/>
  </p:notesMasterIdLst>
  <p:sldIdLst>
    <p:sldId id="278" r:id="rId2"/>
    <p:sldId id="279" r:id="rId3"/>
    <p:sldId id="273" r:id="rId4"/>
    <p:sldId id="261" r:id="rId5"/>
    <p:sldId id="271" r:id="rId6"/>
    <p:sldId id="258" r:id="rId7"/>
    <p:sldId id="262" r:id="rId8"/>
    <p:sldId id="274" r:id="rId9"/>
    <p:sldId id="263" r:id="rId10"/>
    <p:sldId id="264" r:id="rId11"/>
    <p:sldId id="265" r:id="rId12"/>
    <p:sldId id="266" r:id="rId13"/>
    <p:sldId id="283" r:id="rId14"/>
    <p:sldId id="272" r:id="rId15"/>
    <p:sldId id="282" r:id="rId16"/>
    <p:sldId id="268" r:id="rId17"/>
    <p:sldId id="269" r:id="rId18"/>
    <p:sldId id="275" r:id="rId19"/>
    <p:sldId id="270" r:id="rId20"/>
    <p:sldId id="277" r:id="rId21"/>
    <p:sldId id="284" r:id="rId22"/>
    <p:sldId id="28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714" autoAdjust="0"/>
    <p:restoredTop sz="72521" autoAdjust="0"/>
  </p:normalViewPr>
  <p:slideViewPr>
    <p:cSldViewPr snapToGrid="0" snapToObjects="1">
      <p:cViewPr>
        <p:scale>
          <a:sx n="50" d="100"/>
          <a:sy n="50" d="100"/>
        </p:scale>
        <p:origin x="-180" y="132"/>
      </p:cViewPr>
      <p:guideLst>
        <p:guide orient="horz" pos="2160"/>
        <p:guide pos="3840"/>
      </p:guideLst>
    </p:cSldViewPr>
  </p:slideViewPr>
  <p:notesTextViewPr>
    <p:cViewPr>
      <p:scale>
        <a:sx n="1" d="1"/>
        <a:sy n="1" d="1"/>
      </p:scale>
      <p:origin x="0" y="105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3D0935-9E96-4EAD-B825-31B02FFA4464}" type="doc">
      <dgm:prSet loTypeId="urn:microsoft.com/office/officeart/2005/8/layout/hierarchy4" loCatId="hierarchy" qsTypeId="urn:microsoft.com/office/officeart/2005/8/quickstyle/simple1" qsCatId="simple" csTypeId="urn:microsoft.com/office/officeart/2005/8/colors/colorful2" csCatId="colorful" phldr="1"/>
      <dgm:spPr/>
      <dgm:t>
        <a:bodyPr/>
        <a:lstStyle/>
        <a:p>
          <a:endParaRPr lang="en-US"/>
        </a:p>
      </dgm:t>
    </dgm:pt>
    <dgm:pt modelId="{0A7DE206-ACAC-491C-8CE6-DF195C62104B}">
      <dgm:prSet phldrT="[Text]">
        <dgm:style>
          <a:lnRef idx="0">
            <a:schemeClr val="accent4"/>
          </a:lnRef>
          <a:fillRef idx="3">
            <a:schemeClr val="accent4"/>
          </a:fillRef>
          <a:effectRef idx="3">
            <a:schemeClr val="accent4"/>
          </a:effectRef>
          <a:fontRef idx="minor">
            <a:schemeClr val="lt1"/>
          </a:fontRef>
        </dgm:style>
      </dgm:prSet>
      <dgm:spPr>
        <a:solidFill>
          <a:schemeClr val="accent1">
            <a:lumMod val="75000"/>
          </a:schemeClr>
        </a:solidFill>
      </dgm:spPr>
      <dgm:t>
        <a:bodyPr/>
        <a:lstStyle/>
        <a:p>
          <a:r>
            <a:rPr lang="en-US" dirty="0" smtClean="0"/>
            <a:t>Engagement</a:t>
          </a:r>
          <a:endParaRPr lang="en-US" dirty="0"/>
        </a:p>
      </dgm:t>
    </dgm:pt>
    <dgm:pt modelId="{9B61E929-486E-4168-9856-FAB8532B393A}" type="parTrans" cxnId="{A9F08644-A3F3-4F3F-9946-D984FDDB9DA2}">
      <dgm:prSet/>
      <dgm:spPr/>
      <dgm:t>
        <a:bodyPr/>
        <a:lstStyle/>
        <a:p>
          <a:endParaRPr lang="en-US"/>
        </a:p>
      </dgm:t>
    </dgm:pt>
    <dgm:pt modelId="{F2A4E0DC-A2C5-46A4-8EF8-DC3B05817399}" type="sibTrans" cxnId="{A9F08644-A3F3-4F3F-9946-D984FDDB9DA2}">
      <dgm:prSet/>
      <dgm:spPr/>
      <dgm:t>
        <a:bodyPr/>
        <a:lstStyle/>
        <a:p>
          <a:endParaRPr lang="en-US"/>
        </a:p>
      </dgm:t>
    </dgm:pt>
    <dgm:pt modelId="{C074C7B8-B371-4193-B5E5-99400E99CA31}">
      <dgm:prSet phldrT="[Text]">
        <dgm:style>
          <a:lnRef idx="3">
            <a:schemeClr val="lt1"/>
          </a:lnRef>
          <a:fillRef idx="1">
            <a:schemeClr val="accent6"/>
          </a:fillRef>
          <a:effectRef idx="1">
            <a:schemeClr val="accent6"/>
          </a:effectRef>
          <a:fontRef idx="minor">
            <a:schemeClr val="lt1"/>
          </a:fontRef>
        </dgm:style>
      </dgm:prSet>
      <dgm:spPr>
        <a:solidFill>
          <a:schemeClr val="accent1">
            <a:lumMod val="60000"/>
            <a:lumOff val="40000"/>
          </a:schemeClr>
        </a:solidFill>
      </dgm:spPr>
      <dgm:t>
        <a:bodyPr/>
        <a:lstStyle/>
        <a:p>
          <a:r>
            <a:rPr lang="en-US" dirty="0" smtClean="0"/>
            <a:t>Interpersonal Skills</a:t>
          </a:r>
          <a:endParaRPr lang="en-US" dirty="0"/>
        </a:p>
      </dgm:t>
    </dgm:pt>
    <dgm:pt modelId="{F0C66BBD-6D48-4794-8E45-5A1BCD1B05FC}" type="parTrans" cxnId="{337941AB-D1B0-455F-AEED-CA8BA088CBC4}">
      <dgm:prSet/>
      <dgm:spPr/>
      <dgm:t>
        <a:bodyPr/>
        <a:lstStyle/>
        <a:p>
          <a:endParaRPr lang="en-US"/>
        </a:p>
      </dgm:t>
    </dgm:pt>
    <dgm:pt modelId="{471B5EB3-A348-4AF8-B0B8-DB61B098CEF7}" type="sibTrans" cxnId="{337941AB-D1B0-455F-AEED-CA8BA088CBC4}">
      <dgm:prSet/>
      <dgm:spPr/>
      <dgm:t>
        <a:bodyPr/>
        <a:lstStyle/>
        <a:p>
          <a:endParaRPr lang="en-US"/>
        </a:p>
      </dgm:t>
    </dgm:pt>
    <dgm:pt modelId="{778D3AC5-6B2A-4972-A255-4646AEB87773}">
      <dgm:prSet phldrT="[Text]" custT="1">
        <dgm:style>
          <a:lnRef idx="1">
            <a:schemeClr val="accent6"/>
          </a:lnRef>
          <a:fillRef idx="2">
            <a:schemeClr val="accent6"/>
          </a:fillRef>
          <a:effectRef idx="1">
            <a:schemeClr val="accent6"/>
          </a:effectRef>
          <a:fontRef idx="minor">
            <a:schemeClr val="dk1"/>
          </a:fontRef>
        </dgm:style>
      </dgm:prSet>
      <dgm:spPr>
        <a:solidFill>
          <a:schemeClr val="accent1">
            <a:lumMod val="60000"/>
            <a:lumOff val="40000"/>
          </a:schemeClr>
        </a:solidFill>
      </dgm:spPr>
      <dgm:t>
        <a:bodyPr/>
        <a:lstStyle/>
        <a:p>
          <a:r>
            <a:rPr lang="en-US" sz="1800" b="0" dirty="0" smtClean="0"/>
            <a:t>Observing</a:t>
          </a:r>
          <a:endParaRPr lang="en-US" sz="1800" b="0" dirty="0"/>
        </a:p>
      </dgm:t>
    </dgm:pt>
    <dgm:pt modelId="{32EA717A-A653-490C-8207-FE59B5DE1A50}" type="parTrans" cxnId="{FEF695D1-D31A-4441-A297-A04ED390487A}">
      <dgm:prSet/>
      <dgm:spPr/>
      <dgm:t>
        <a:bodyPr/>
        <a:lstStyle/>
        <a:p>
          <a:endParaRPr lang="en-US"/>
        </a:p>
      </dgm:t>
    </dgm:pt>
    <dgm:pt modelId="{9CD76C41-2EFD-4A45-BB05-A3DAC6533F71}" type="sibTrans" cxnId="{FEF695D1-D31A-4441-A297-A04ED390487A}">
      <dgm:prSet/>
      <dgm:spPr/>
      <dgm:t>
        <a:bodyPr/>
        <a:lstStyle/>
        <a:p>
          <a:endParaRPr lang="en-US"/>
        </a:p>
      </dgm:t>
    </dgm:pt>
    <dgm:pt modelId="{D03BC774-552A-4D63-AEB9-1945D78C3F04}">
      <dgm:prSet phldrT="[Text]" custT="1">
        <dgm:style>
          <a:lnRef idx="1">
            <a:schemeClr val="accent6"/>
          </a:lnRef>
          <a:fillRef idx="2">
            <a:schemeClr val="accent6"/>
          </a:fillRef>
          <a:effectRef idx="1">
            <a:schemeClr val="accent6"/>
          </a:effectRef>
          <a:fontRef idx="minor">
            <a:schemeClr val="dk1"/>
          </a:fontRef>
        </dgm:style>
      </dgm:prSet>
      <dgm:spPr>
        <a:solidFill>
          <a:schemeClr val="accent1">
            <a:lumMod val="60000"/>
            <a:lumOff val="40000"/>
          </a:schemeClr>
        </a:solidFill>
      </dgm:spPr>
      <dgm:t>
        <a:bodyPr/>
        <a:lstStyle/>
        <a:p>
          <a:r>
            <a:rPr lang="en-US" sz="1800" b="0" dirty="0" smtClean="0"/>
            <a:t>Attending</a:t>
          </a:r>
          <a:endParaRPr lang="en-US" sz="1800" b="0" dirty="0"/>
        </a:p>
      </dgm:t>
    </dgm:pt>
    <dgm:pt modelId="{5899A367-6E7C-4073-B316-CD0C63F730C5}" type="parTrans" cxnId="{2AC21F5C-F415-4E68-87E8-D89ED0B8BAED}">
      <dgm:prSet/>
      <dgm:spPr/>
      <dgm:t>
        <a:bodyPr/>
        <a:lstStyle/>
        <a:p>
          <a:endParaRPr lang="en-US"/>
        </a:p>
      </dgm:t>
    </dgm:pt>
    <dgm:pt modelId="{6C9A39EA-64E8-4863-8701-AA289417413F}" type="sibTrans" cxnId="{2AC21F5C-F415-4E68-87E8-D89ED0B8BAED}">
      <dgm:prSet/>
      <dgm:spPr/>
      <dgm:t>
        <a:bodyPr/>
        <a:lstStyle/>
        <a:p>
          <a:endParaRPr lang="en-US"/>
        </a:p>
      </dgm:t>
    </dgm:pt>
    <dgm:pt modelId="{1408C2C9-1B9A-4EB2-A6ED-AB1ADF715A8F}">
      <dgm:prSet phldrT="[Text]">
        <dgm:style>
          <a:lnRef idx="3">
            <a:schemeClr val="lt1"/>
          </a:lnRef>
          <a:fillRef idx="1">
            <a:schemeClr val="accent1"/>
          </a:fillRef>
          <a:effectRef idx="1">
            <a:schemeClr val="accent1"/>
          </a:effectRef>
          <a:fontRef idx="minor">
            <a:schemeClr val="lt1"/>
          </a:fontRef>
        </dgm:style>
      </dgm:prSet>
      <dgm:spPr/>
      <dgm:t>
        <a:bodyPr/>
        <a:lstStyle/>
        <a:p>
          <a:r>
            <a:rPr lang="en-US" dirty="0" smtClean="0"/>
            <a:t>Interpersonal Qualities</a:t>
          </a:r>
          <a:endParaRPr lang="en-US" dirty="0"/>
        </a:p>
      </dgm:t>
    </dgm:pt>
    <dgm:pt modelId="{FF3760BD-DFB0-4147-A7F7-176E1C4D4BD9}" type="parTrans" cxnId="{656D9B7B-0DC0-4F9D-A302-7E93CFFEFD6D}">
      <dgm:prSet/>
      <dgm:spPr/>
      <dgm:t>
        <a:bodyPr/>
        <a:lstStyle/>
        <a:p>
          <a:endParaRPr lang="en-US"/>
        </a:p>
      </dgm:t>
    </dgm:pt>
    <dgm:pt modelId="{C3DA92A6-9A3C-4587-AC13-6AC68ED167A3}" type="sibTrans" cxnId="{656D9B7B-0DC0-4F9D-A302-7E93CFFEFD6D}">
      <dgm:prSet/>
      <dgm:spPr/>
      <dgm:t>
        <a:bodyPr/>
        <a:lstStyle/>
        <a:p>
          <a:endParaRPr lang="en-US"/>
        </a:p>
      </dgm:t>
    </dgm:pt>
    <dgm:pt modelId="{7D2B256E-134B-4F65-BB42-A127AB0AA54C}">
      <dgm:prSet phldrT="[Text]" custT="1">
        <dgm:style>
          <a:lnRef idx="1">
            <a:schemeClr val="accent1"/>
          </a:lnRef>
          <a:fillRef idx="2">
            <a:schemeClr val="accent1"/>
          </a:fillRef>
          <a:effectRef idx="1">
            <a:schemeClr val="accent1"/>
          </a:effectRef>
          <a:fontRef idx="minor">
            <a:schemeClr val="dk1"/>
          </a:fontRef>
        </dgm:style>
      </dgm:prSet>
      <dgm:spPr/>
      <dgm:t>
        <a:bodyPr/>
        <a:lstStyle/>
        <a:p>
          <a:r>
            <a:rPr lang="en-US" sz="1800" b="0" dirty="0" smtClean="0"/>
            <a:t>Warmth </a:t>
          </a:r>
          <a:endParaRPr lang="en-US" sz="1800" b="0" dirty="0"/>
        </a:p>
      </dgm:t>
    </dgm:pt>
    <dgm:pt modelId="{D44D2790-9514-455E-98B2-D2489E7E2420}" type="parTrans" cxnId="{E4A8731F-D4DC-4A4F-90E2-A95D8D8C94CD}">
      <dgm:prSet/>
      <dgm:spPr/>
      <dgm:t>
        <a:bodyPr/>
        <a:lstStyle/>
        <a:p>
          <a:endParaRPr lang="en-US"/>
        </a:p>
      </dgm:t>
    </dgm:pt>
    <dgm:pt modelId="{C0A03AD0-9488-4A59-8D78-95A5742DD129}" type="sibTrans" cxnId="{E4A8731F-D4DC-4A4F-90E2-A95D8D8C94CD}">
      <dgm:prSet/>
      <dgm:spPr/>
      <dgm:t>
        <a:bodyPr/>
        <a:lstStyle/>
        <a:p>
          <a:endParaRPr lang="en-US"/>
        </a:p>
      </dgm:t>
    </dgm:pt>
    <dgm:pt modelId="{1F410151-AD70-4A8B-8F5A-186F18B0497E}">
      <dgm:prSet phldrT="[Text]" custT="1">
        <dgm:style>
          <a:lnRef idx="1">
            <a:schemeClr val="accent6"/>
          </a:lnRef>
          <a:fillRef idx="2">
            <a:schemeClr val="accent6"/>
          </a:fillRef>
          <a:effectRef idx="1">
            <a:schemeClr val="accent6"/>
          </a:effectRef>
          <a:fontRef idx="minor">
            <a:schemeClr val="dk1"/>
          </a:fontRef>
        </dgm:style>
      </dgm:prSet>
      <dgm:spPr>
        <a:solidFill>
          <a:schemeClr val="accent1">
            <a:lumMod val="60000"/>
            <a:lumOff val="40000"/>
          </a:schemeClr>
        </a:solidFill>
      </dgm:spPr>
      <dgm:t>
        <a:bodyPr/>
        <a:lstStyle/>
        <a:p>
          <a:r>
            <a:rPr lang="en-US" sz="1800" b="0" dirty="0" smtClean="0"/>
            <a:t>Listening</a:t>
          </a:r>
          <a:endParaRPr lang="en-US" sz="1800" b="0" dirty="0"/>
        </a:p>
      </dgm:t>
    </dgm:pt>
    <dgm:pt modelId="{957E8D8E-4C56-400F-B71A-288A45F4C5B5}" type="parTrans" cxnId="{B575E741-DD74-453D-883D-A703FBEE2D1B}">
      <dgm:prSet/>
      <dgm:spPr/>
      <dgm:t>
        <a:bodyPr/>
        <a:lstStyle/>
        <a:p>
          <a:endParaRPr lang="en-US"/>
        </a:p>
      </dgm:t>
    </dgm:pt>
    <dgm:pt modelId="{8147EC1A-2D0C-4699-ADA1-F49406D99BF8}" type="sibTrans" cxnId="{B575E741-DD74-453D-883D-A703FBEE2D1B}">
      <dgm:prSet/>
      <dgm:spPr/>
      <dgm:t>
        <a:bodyPr/>
        <a:lstStyle/>
        <a:p>
          <a:endParaRPr lang="en-US"/>
        </a:p>
      </dgm:t>
    </dgm:pt>
    <dgm:pt modelId="{F4069347-A96B-4FE6-9487-91298864C52C}">
      <dgm:prSet phldrT="[Text]" custT="1">
        <dgm:style>
          <a:lnRef idx="1">
            <a:schemeClr val="accent1"/>
          </a:lnRef>
          <a:fillRef idx="2">
            <a:schemeClr val="accent1"/>
          </a:fillRef>
          <a:effectRef idx="1">
            <a:schemeClr val="accent1"/>
          </a:effectRef>
          <a:fontRef idx="minor">
            <a:schemeClr val="dk1"/>
          </a:fontRef>
        </dgm:style>
      </dgm:prSet>
      <dgm:spPr/>
      <dgm:t>
        <a:bodyPr/>
        <a:lstStyle/>
        <a:p>
          <a:r>
            <a:rPr lang="en-US" sz="1800" b="0" dirty="0" smtClean="0"/>
            <a:t>Empathy</a:t>
          </a:r>
          <a:endParaRPr lang="en-US" sz="1800" b="0" dirty="0"/>
        </a:p>
      </dgm:t>
    </dgm:pt>
    <dgm:pt modelId="{6B1B2AEC-F38D-4EB9-B190-10554F8B2E84}" type="parTrans" cxnId="{56E3F3FF-137C-4EC4-B042-830D635D4D14}">
      <dgm:prSet/>
      <dgm:spPr/>
      <dgm:t>
        <a:bodyPr/>
        <a:lstStyle/>
        <a:p>
          <a:endParaRPr lang="en-US"/>
        </a:p>
      </dgm:t>
    </dgm:pt>
    <dgm:pt modelId="{EF5779F3-D00B-4802-86B7-77AD09CE4788}" type="sibTrans" cxnId="{56E3F3FF-137C-4EC4-B042-830D635D4D14}">
      <dgm:prSet/>
      <dgm:spPr/>
      <dgm:t>
        <a:bodyPr/>
        <a:lstStyle/>
        <a:p>
          <a:endParaRPr lang="en-US"/>
        </a:p>
      </dgm:t>
    </dgm:pt>
    <dgm:pt modelId="{C6B58C1D-BBB6-4969-AD6F-2241B115AB16}">
      <dgm:prSet phldrT="[Text]" custT="1">
        <dgm:style>
          <a:lnRef idx="1">
            <a:schemeClr val="accent1"/>
          </a:lnRef>
          <a:fillRef idx="2">
            <a:schemeClr val="accent1"/>
          </a:fillRef>
          <a:effectRef idx="1">
            <a:schemeClr val="accent1"/>
          </a:effectRef>
          <a:fontRef idx="minor">
            <a:schemeClr val="dk1"/>
          </a:fontRef>
        </dgm:style>
      </dgm:prSet>
      <dgm:spPr/>
      <dgm:t>
        <a:bodyPr/>
        <a:lstStyle/>
        <a:p>
          <a:r>
            <a:rPr lang="en-US" sz="1800" b="0" dirty="0" smtClean="0"/>
            <a:t>Respect</a:t>
          </a:r>
          <a:endParaRPr lang="en-US" sz="1800" b="0" dirty="0"/>
        </a:p>
      </dgm:t>
    </dgm:pt>
    <dgm:pt modelId="{8AEAE839-7EC5-4010-B180-632D7A8AA0D0}" type="parTrans" cxnId="{5E55A833-247D-489B-B4C2-BD03217EA3BE}">
      <dgm:prSet/>
      <dgm:spPr/>
      <dgm:t>
        <a:bodyPr/>
        <a:lstStyle/>
        <a:p>
          <a:endParaRPr lang="en-US"/>
        </a:p>
      </dgm:t>
    </dgm:pt>
    <dgm:pt modelId="{5786DBC0-AFF9-4B3A-B909-86F9AAF5F1E8}" type="sibTrans" cxnId="{5E55A833-247D-489B-B4C2-BD03217EA3BE}">
      <dgm:prSet/>
      <dgm:spPr/>
      <dgm:t>
        <a:bodyPr/>
        <a:lstStyle/>
        <a:p>
          <a:endParaRPr lang="en-US"/>
        </a:p>
      </dgm:t>
    </dgm:pt>
    <dgm:pt modelId="{D84B829B-3A9B-4A83-82AE-EFC4D4B5B5FA}">
      <dgm:prSet phldrT="[Text]" custT="1">
        <dgm:style>
          <a:lnRef idx="1">
            <a:schemeClr val="accent1"/>
          </a:lnRef>
          <a:fillRef idx="2">
            <a:schemeClr val="accent1"/>
          </a:fillRef>
          <a:effectRef idx="1">
            <a:schemeClr val="accent1"/>
          </a:effectRef>
          <a:fontRef idx="minor">
            <a:schemeClr val="dk1"/>
          </a:fontRef>
        </dgm:style>
      </dgm:prSet>
      <dgm:spPr/>
      <dgm:t>
        <a:bodyPr/>
        <a:lstStyle/>
        <a:p>
          <a:r>
            <a:rPr lang="en-US" sz="1800" b="0" dirty="0" smtClean="0"/>
            <a:t>Genuineness</a:t>
          </a:r>
          <a:endParaRPr lang="en-US" sz="1800" b="0" dirty="0"/>
        </a:p>
      </dgm:t>
    </dgm:pt>
    <dgm:pt modelId="{112F7955-5EA7-4680-A232-FA649EE0E3DC}" type="parTrans" cxnId="{8A20ACF8-7973-4787-B25A-AA186CEAEA53}">
      <dgm:prSet/>
      <dgm:spPr/>
      <dgm:t>
        <a:bodyPr/>
        <a:lstStyle/>
        <a:p>
          <a:endParaRPr lang="en-US"/>
        </a:p>
      </dgm:t>
    </dgm:pt>
    <dgm:pt modelId="{17CF8644-54E4-41CF-B708-6CD96B31FF45}" type="sibTrans" cxnId="{8A20ACF8-7973-4787-B25A-AA186CEAEA53}">
      <dgm:prSet/>
      <dgm:spPr/>
      <dgm:t>
        <a:bodyPr/>
        <a:lstStyle/>
        <a:p>
          <a:endParaRPr lang="en-US"/>
        </a:p>
      </dgm:t>
    </dgm:pt>
    <dgm:pt modelId="{E8CAF2E8-F26C-408B-823E-573716766D33}" type="pres">
      <dgm:prSet presAssocID="{7B3D0935-9E96-4EAD-B825-31B02FFA4464}" presName="Name0" presStyleCnt="0">
        <dgm:presLayoutVars>
          <dgm:chPref val="1"/>
          <dgm:dir/>
          <dgm:animOne val="branch"/>
          <dgm:animLvl val="lvl"/>
          <dgm:resizeHandles/>
        </dgm:presLayoutVars>
      </dgm:prSet>
      <dgm:spPr/>
      <dgm:t>
        <a:bodyPr/>
        <a:lstStyle/>
        <a:p>
          <a:endParaRPr lang="en-US"/>
        </a:p>
      </dgm:t>
    </dgm:pt>
    <dgm:pt modelId="{A4947A1D-2FE9-4B2E-8BCD-00E2B87F26EC}" type="pres">
      <dgm:prSet presAssocID="{0A7DE206-ACAC-491C-8CE6-DF195C62104B}" presName="vertOne" presStyleCnt="0"/>
      <dgm:spPr/>
      <dgm:t>
        <a:bodyPr/>
        <a:lstStyle/>
        <a:p>
          <a:endParaRPr lang="en-US"/>
        </a:p>
      </dgm:t>
    </dgm:pt>
    <dgm:pt modelId="{015A85F6-94FD-4351-AD9F-00974AA8A18D}" type="pres">
      <dgm:prSet presAssocID="{0A7DE206-ACAC-491C-8CE6-DF195C62104B}" presName="txOne" presStyleLbl="node0" presStyleIdx="0" presStyleCnt="1" custLinFactY="-25750" custLinFactNeighborX="794" custLinFactNeighborY="-100000">
        <dgm:presLayoutVars>
          <dgm:chPref val="3"/>
        </dgm:presLayoutVars>
      </dgm:prSet>
      <dgm:spPr/>
      <dgm:t>
        <a:bodyPr/>
        <a:lstStyle/>
        <a:p>
          <a:endParaRPr lang="en-US"/>
        </a:p>
      </dgm:t>
    </dgm:pt>
    <dgm:pt modelId="{91A1E594-E2BA-4157-86DC-7F88FF21D3C7}" type="pres">
      <dgm:prSet presAssocID="{0A7DE206-ACAC-491C-8CE6-DF195C62104B}" presName="parTransOne" presStyleCnt="0"/>
      <dgm:spPr/>
      <dgm:t>
        <a:bodyPr/>
        <a:lstStyle/>
        <a:p>
          <a:endParaRPr lang="en-US"/>
        </a:p>
      </dgm:t>
    </dgm:pt>
    <dgm:pt modelId="{C52FA1EA-305F-4523-BD92-1799E40D378A}" type="pres">
      <dgm:prSet presAssocID="{0A7DE206-ACAC-491C-8CE6-DF195C62104B}" presName="horzOne" presStyleCnt="0"/>
      <dgm:spPr/>
      <dgm:t>
        <a:bodyPr/>
        <a:lstStyle/>
        <a:p>
          <a:endParaRPr lang="en-US"/>
        </a:p>
      </dgm:t>
    </dgm:pt>
    <dgm:pt modelId="{58A9E63F-9BCE-4CD2-A52E-2C05E1F32D40}" type="pres">
      <dgm:prSet presAssocID="{C074C7B8-B371-4193-B5E5-99400E99CA31}" presName="vertTwo" presStyleCnt="0"/>
      <dgm:spPr/>
      <dgm:t>
        <a:bodyPr/>
        <a:lstStyle/>
        <a:p>
          <a:endParaRPr lang="en-US"/>
        </a:p>
      </dgm:t>
    </dgm:pt>
    <dgm:pt modelId="{7A567F23-31B0-49AB-B370-986C8E75E253}" type="pres">
      <dgm:prSet presAssocID="{C074C7B8-B371-4193-B5E5-99400E99CA31}" presName="txTwo" presStyleLbl="node2" presStyleIdx="0" presStyleCnt="2">
        <dgm:presLayoutVars>
          <dgm:chPref val="3"/>
        </dgm:presLayoutVars>
      </dgm:prSet>
      <dgm:spPr/>
      <dgm:t>
        <a:bodyPr/>
        <a:lstStyle/>
        <a:p>
          <a:endParaRPr lang="en-US"/>
        </a:p>
      </dgm:t>
    </dgm:pt>
    <dgm:pt modelId="{CA98F374-BDDD-47F1-92E8-20A78751564F}" type="pres">
      <dgm:prSet presAssocID="{C074C7B8-B371-4193-B5E5-99400E99CA31}" presName="parTransTwo" presStyleCnt="0"/>
      <dgm:spPr/>
      <dgm:t>
        <a:bodyPr/>
        <a:lstStyle/>
        <a:p>
          <a:endParaRPr lang="en-US"/>
        </a:p>
      </dgm:t>
    </dgm:pt>
    <dgm:pt modelId="{F26772B6-2796-46DB-A327-9C95D93E4413}" type="pres">
      <dgm:prSet presAssocID="{C074C7B8-B371-4193-B5E5-99400E99CA31}" presName="horzTwo" presStyleCnt="0"/>
      <dgm:spPr/>
      <dgm:t>
        <a:bodyPr/>
        <a:lstStyle/>
        <a:p>
          <a:endParaRPr lang="en-US"/>
        </a:p>
      </dgm:t>
    </dgm:pt>
    <dgm:pt modelId="{B2DAECAC-1068-43A5-922B-72225EFF8B37}" type="pres">
      <dgm:prSet presAssocID="{778D3AC5-6B2A-4972-A255-4646AEB87773}" presName="vertThree" presStyleCnt="0"/>
      <dgm:spPr/>
      <dgm:t>
        <a:bodyPr/>
        <a:lstStyle/>
        <a:p>
          <a:endParaRPr lang="en-US"/>
        </a:p>
      </dgm:t>
    </dgm:pt>
    <dgm:pt modelId="{84BD131E-ED51-41DF-8692-FE277AA86D36}" type="pres">
      <dgm:prSet presAssocID="{778D3AC5-6B2A-4972-A255-4646AEB87773}" presName="txThree" presStyleLbl="node3" presStyleIdx="0" presStyleCnt="7">
        <dgm:presLayoutVars>
          <dgm:chPref val="3"/>
        </dgm:presLayoutVars>
      </dgm:prSet>
      <dgm:spPr/>
      <dgm:t>
        <a:bodyPr/>
        <a:lstStyle/>
        <a:p>
          <a:endParaRPr lang="en-US"/>
        </a:p>
      </dgm:t>
    </dgm:pt>
    <dgm:pt modelId="{045DD9FD-6A20-4D74-BEC8-2E80F66C690E}" type="pres">
      <dgm:prSet presAssocID="{778D3AC5-6B2A-4972-A255-4646AEB87773}" presName="horzThree" presStyleCnt="0"/>
      <dgm:spPr/>
      <dgm:t>
        <a:bodyPr/>
        <a:lstStyle/>
        <a:p>
          <a:endParaRPr lang="en-US"/>
        </a:p>
      </dgm:t>
    </dgm:pt>
    <dgm:pt modelId="{39379AAE-9C9E-4C39-9254-36E6B6509A38}" type="pres">
      <dgm:prSet presAssocID="{9CD76C41-2EFD-4A45-BB05-A3DAC6533F71}" presName="sibSpaceThree" presStyleCnt="0"/>
      <dgm:spPr/>
      <dgm:t>
        <a:bodyPr/>
        <a:lstStyle/>
        <a:p>
          <a:endParaRPr lang="en-US"/>
        </a:p>
      </dgm:t>
    </dgm:pt>
    <dgm:pt modelId="{0FDBB00D-F7DE-437F-BEFB-3F8089BB652D}" type="pres">
      <dgm:prSet presAssocID="{D03BC774-552A-4D63-AEB9-1945D78C3F04}" presName="vertThree" presStyleCnt="0"/>
      <dgm:spPr/>
      <dgm:t>
        <a:bodyPr/>
        <a:lstStyle/>
        <a:p>
          <a:endParaRPr lang="en-US"/>
        </a:p>
      </dgm:t>
    </dgm:pt>
    <dgm:pt modelId="{84A05398-281F-4CCD-A8A2-6762C6AA527A}" type="pres">
      <dgm:prSet presAssocID="{D03BC774-552A-4D63-AEB9-1945D78C3F04}" presName="txThree" presStyleLbl="node3" presStyleIdx="1" presStyleCnt="7">
        <dgm:presLayoutVars>
          <dgm:chPref val="3"/>
        </dgm:presLayoutVars>
      </dgm:prSet>
      <dgm:spPr/>
      <dgm:t>
        <a:bodyPr/>
        <a:lstStyle/>
        <a:p>
          <a:endParaRPr lang="en-US"/>
        </a:p>
      </dgm:t>
    </dgm:pt>
    <dgm:pt modelId="{8E3E701E-96E1-4111-9721-9CEDFD6CB934}" type="pres">
      <dgm:prSet presAssocID="{D03BC774-552A-4D63-AEB9-1945D78C3F04}" presName="horzThree" presStyleCnt="0"/>
      <dgm:spPr/>
      <dgm:t>
        <a:bodyPr/>
        <a:lstStyle/>
        <a:p>
          <a:endParaRPr lang="en-US"/>
        </a:p>
      </dgm:t>
    </dgm:pt>
    <dgm:pt modelId="{3C57BD93-016C-4F86-9433-CA4DCECE9D66}" type="pres">
      <dgm:prSet presAssocID="{6C9A39EA-64E8-4863-8701-AA289417413F}" presName="sibSpaceThree" presStyleCnt="0"/>
      <dgm:spPr/>
      <dgm:t>
        <a:bodyPr/>
        <a:lstStyle/>
        <a:p>
          <a:endParaRPr lang="en-US"/>
        </a:p>
      </dgm:t>
    </dgm:pt>
    <dgm:pt modelId="{E097956B-B347-4BC5-B20A-F86CA8E08017}" type="pres">
      <dgm:prSet presAssocID="{1F410151-AD70-4A8B-8F5A-186F18B0497E}" presName="vertThree" presStyleCnt="0"/>
      <dgm:spPr/>
      <dgm:t>
        <a:bodyPr/>
        <a:lstStyle/>
        <a:p>
          <a:endParaRPr lang="en-US"/>
        </a:p>
      </dgm:t>
    </dgm:pt>
    <dgm:pt modelId="{B72B964F-9080-4C3A-8AD0-180F1F31AF40}" type="pres">
      <dgm:prSet presAssocID="{1F410151-AD70-4A8B-8F5A-186F18B0497E}" presName="txThree" presStyleLbl="node3" presStyleIdx="2" presStyleCnt="7">
        <dgm:presLayoutVars>
          <dgm:chPref val="3"/>
        </dgm:presLayoutVars>
      </dgm:prSet>
      <dgm:spPr/>
      <dgm:t>
        <a:bodyPr/>
        <a:lstStyle/>
        <a:p>
          <a:endParaRPr lang="en-US"/>
        </a:p>
      </dgm:t>
    </dgm:pt>
    <dgm:pt modelId="{6DDC524E-076A-49CC-BA85-8B3AB35EC069}" type="pres">
      <dgm:prSet presAssocID="{1F410151-AD70-4A8B-8F5A-186F18B0497E}" presName="horzThree" presStyleCnt="0"/>
      <dgm:spPr/>
      <dgm:t>
        <a:bodyPr/>
        <a:lstStyle/>
        <a:p>
          <a:endParaRPr lang="en-US"/>
        </a:p>
      </dgm:t>
    </dgm:pt>
    <dgm:pt modelId="{A7803CA3-51B8-4CB3-BF08-DE5435F8EA90}" type="pres">
      <dgm:prSet presAssocID="{471B5EB3-A348-4AF8-B0B8-DB61B098CEF7}" presName="sibSpaceTwo" presStyleCnt="0"/>
      <dgm:spPr/>
      <dgm:t>
        <a:bodyPr/>
        <a:lstStyle/>
        <a:p>
          <a:endParaRPr lang="en-US"/>
        </a:p>
      </dgm:t>
    </dgm:pt>
    <dgm:pt modelId="{8E128032-4C13-454B-AC93-E553D8CC3436}" type="pres">
      <dgm:prSet presAssocID="{1408C2C9-1B9A-4EB2-A6ED-AB1ADF715A8F}" presName="vertTwo" presStyleCnt="0"/>
      <dgm:spPr/>
      <dgm:t>
        <a:bodyPr/>
        <a:lstStyle/>
        <a:p>
          <a:endParaRPr lang="en-US"/>
        </a:p>
      </dgm:t>
    </dgm:pt>
    <dgm:pt modelId="{A74F4AC7-77A7-4215-95AC-98991D68591E}" type="pres">
      <dgm:prSet presAssocID="{1408C2C9-1B9A-4EB2-A6ED-AB1ADF715A8F}" presName="txTwo" presStyleLbl="node2" presStyleIdx="1" presStyleCnt="2">
        <dgm:presLayoutVars>
          <dgm:chPref val="3"/>
        </dgm:presLayoutVars>
      </dgm:prSet>
      <dgm:spPr/>
      <dgm:t>
        <a:bodyPr/>
        <a:lstStyle/>
        <a:p>
          <a:endParaRPr lang="en-US"/>
        </a:p>
      </dgm:t>
    </dgm:pt>
    <dgm:pt modelId="{672ED5BC-7841-4BA1-A63C-7426622B5580}" type="pres">
      <dgm:prSet presAssocID="{1408C2C9-1B9A-4EB2-A6ED-AB1ADF715A8F}" presName="parTransTwo" presStyleCnt="0"/>
      <dgm:spPr/>
      <dgm:t>
        <a:bodyPr/>
        <a:lstStyle/>
        <a:p>
          <a:endParaRPr lang="en-US"/>
        </a:p>
      </dgm:t>
    </dgm:pt>
    <dgm:pt modelId="{7A58F0BB-5D04-4215-97B6-13E694D9CE80}" type="pres">
      <dgm:prSet presAssocID="{1408C2C9-1B9A-4EB2-A6ED-AB1ADF715A8F}" presName="horzTwo" presStyleCnt="0"/>
      <dgm:spPr/>
      <dgm:t>
        <a:bodyPr/>
        <a:lstStyle/>
        <a:p>
          <a:endParaRPr lang="en-US"/>
        </a:p>
      </dgm:t>
    </dgm:pt>
    <dgm:pt modelId="{3C5B0D63-7E01-4F02-9E64-67265D7C6442}" type="pres">
      <dgm:prSet presAssocID="{7D2B256E-134B-4F65-BB42-A127AB0AA54C}" presName="vertThree" presStyleCnt="0"/>
      <dgm:spPr/>
      <dgm:t>
        <a:bodyPr/>
        <a:lstStyle/>
        <a:p>
          <a:endParaRPr lang="en-US"/>
        </a:p>
      </dgm:t>
    </dgm:pt>
    <dgm:pt modelId="{EF131BE5-78F2-4F5F-9334-ACA066796C03}" type="pres">
      <dgm:prSet presAssocID="{7D2B256E-134B-4F65-BB42-A127AB0AA54C}" presName="txThree" presStyleLbl="node3" presStyleIdx="3" presStyleCnt="7">
        <dgm:presLayoutVars>
          <dgm:chPref val="3"/>
        </dgm:presLayoutVars>
      </dgm:prSet>
      <dgm:spPr/>
      <dgm:t>
        <a:bodyPr/>
        <a:lstStyle/>
        <a:p>
          <a:endParaRPr lang="en-US"/>
        </a:p>
      </dgm:t>
    </dgm:pt>
    <dgm:pt modelId="{1299F236-6D48-4425-B58B-ABC0CAE37FA1}" type="pres">
      <dgm:prSet presAssocID="{7D2B256E-134B-4F65-BB42-A127AB0AA54C}" presName="horzThree" presStyleCnt="0"/>
      <dgm:spPr/>
      <dgm:t>
        <a:bodyPr/>
        <a:lstStyle/>
        <a:p>
          <a:endParaRPr lang="en-US"/>
        </a:p>
      </dgm:t>
    </dgm:pt>
    <dgm:pt modelId="{C6F6EEBE-3514-4CF8-86C9-923E6BE0AE8D}" type="pres">
      <dgm:prSet presAssocID="{C0A03AD0-9488-4A59-8D78-95A5742DD129}" presName="sibSpaceThree" presStyleCnt="0"/>
      <dgm:spPr/>
      <dgm:t>
        <a:bodyPr/>
        <a:lstStyle/>
        <a:p>
          <a:endParaRPr lang="en-US"/>
        </a:p>
      </dgm:t>
    </dgm:pt>
    <dgm:pt modelId="{BF545723-AF13-456E-91DF-4B2C689C5465}" type="pres">
      <dgm:prSet presAssocID="{F4069347-A96B-4FE6-9487-91298864C52C}" presName="vertThree" presStyleCnt="0"/>
      <dgm:spPr/>
      <dgm:t>
        <a:bodyPr/>
        <a:lstStyle/>
        <a:p>
          <a:endParaRPr lang="en-US"/>
        </a:p>
      </dgm:t>
    </dgm:pt>
    <dgm:pt modelId="{C019A8F1-6D38-4EA4-8FF9-FBDDED52F966}" type="pres">
      <dgm:prSet presAssocID="{F4069347-A96B-4FE6-9487-91298864C52C}" presName="txThree" presStyleLbl="node3" presStyleIdx="4" presStyleCnt="7">
        <dgm:presLayoutVars>
          <dgm:chPref val="3"/>
        </dgm:presLayoutVars>
      </dgm:prSet>
      <dgm:spPr/>
      <dgm:t>
        <a:bodyPr/>
        <a:lstStyle/>
        <a:p>
          <a:endParaRPr lang="en-US"/>
        </a:p>
      </dgm:t>
    </dgm:pt>
    <dgm:pt modelId="{7F410618-2E9D-49D4-9787-64B23C000428}" type="pres">
      <dgm:prSet presAssocID="{F4069347-A96B-4FE6-9487-91298864C52C}" presName="horzThree" presStyleCnt="0"/>
      <dgm:spPr/>
      <dgm:t>
        <a:bodyPr/>
        <a:lstStyle/>
        <a:p>
          <a:endParaRPr lang="en-US"/>
        </a:p>
      </dgm:t>
    </dgm:pt>
    <dgm:pt modelId="{D89DB7EC-2379-4C42-A1E4-9641D110A316}" type="pres">
      <dgm:prSet presAssocID="{EF5779F3-D00B-4802-86B7-77AD09CE4788}" presName="sibSpaceThree" presStyleCnt="0"/>
      <dgm:spPr/>
      <dgm:t>
        <a:bodyPr/>
        <a:lstStyle/>
        <a:p>
          <a:endParaRPr lang="en-US"/>
        </a:p>
      </dgm:t>
    </dgm:pt>
    <dgm:pt modelId="{F5EB6DCA-D72D-4FC6-9D35-8C8CAA119BFE}" type="pres">
      <dgm:prSet presAssocID="{C6B58C1D-BBB6-4969-AD6F-2241B115AB16}" presName="vertThree" presStyleCnt="0"/>
      <dgm:spPr/>
      <dgm:t>
        <a:bodyPr/>
        <a:lstStyle/>
        <a:p>
          <a:endParaRPr lang="en-US"/>
        </a:p>
      </dgm:t>
    </dgm:pt>
    <dgm:pt modelId="{D95C7F85-A027-4371-AD8E-CE883105BD77}" type="pres">
      <dgm:prSet presAssocID="{C6B58C1D-BBB6-4969-AD6F-2241B115AB16}" presName="txThree" presStyleLbl="node3" presStyleIdx="5" presStyleCnt="7">
        <dgm:presLayoutVars>
          <dgm:chPref val="3"/>
        </dgm:presLayoutVars>
      </dgm:prSet>
      <dgm:spPr/>
      <dgm:t>
        <a:bodyPr/>
        <a:lstStyle/>
        <a:p>
          <a:endParaRPr lang="en-US"/>
        </a:p>
      </dgm:t>
    </dgm:pt>
    <dgm:pt modelId="{CB899EE2-1AF3-4302-AF26-4EC89049383D}" type="pres">
      <dgm:prSet presAssocID="{C6B58C1D-BBB6-4969-AD6F-2241B115AB16}" presName="horzThree" presStyleCnt="0"/>
      <dgm:spPr/>
      <dgm:t>
        <a:bodyPr/>
        <a:lstStyle/>
        <a:p>
          <a:endParaRPr lang="en-US"/>
        </a:p>
      </dgm:t>
    </dgm:pt>
    <dgm:pt modelId="{2C589E6C-C64E-4D9F-9991-D4183ACF338F}" type="pres">
      <dgm:prSet presAssocID="{5786DBC0-AFF9-4B3A-B909-86F9AAF5F1E8}" presName="sibSpaceThree" presStyleCnt="0"/>
      <dgm:spPr/>
      <dgm:t>
        <a:bodyPr/>
        <a:lstStyle/>
        <a:p>
          <a:endParaRPr lang="en-US"/>
        </a:p>
      </dgm:t>
    </dgm:pt>
    <dgm:pt modelId="{6A94693C-3A6B-48F3-A6AD-C543BEC81FA8}" type="pres">
      <dgm:prSet presAssocID="{D84B829B-3A9B-4A83-82AE-EFC4D4B5B5FA}" presName="vertThree" presStyleCnt="0"/>
      <dgm:spPr/>
      <dgm:t>
        <a:bodyPr/>
        <a:lstStyle/>
        <a:p>
          <a:endParaRPr lang="en-US"/>
        </a:p>
      </dgm:t>
    </dgm:pt>
    <dgm:pt modelId="{2FB53A99-E58D-4FE4-8983-D5AE877C6902}" type="pres">
      <dgm:prSet presAssocID="{D84B829B-3A9B-4A83-82AE-EFC4D4B5B5FA}" presName="txThree" presStyleLbl="node3" presStyleIdx="6" presStyleCnt="7">
        <dgm:presLayoutVars>
          <dgm:chPref val="3"/>
        </dgm:presLayoutVars>
      </dgm:prSet>
      <dgm:spPr/>
      <dgm:t>
        <a:bodyPr/>
        <a:lstStyle/>
        <a:p>
          <a:endParaRPr lang="en-US"/>
        </a:p>
      </dgm:t>
    </dgm:pt>
    <dgm:pt modelId="{62AE8E31-F77E-47C7-8D43-83FEB057043F}" type="pres">
      <dgm:prSet presAssocID="{D84B829B-3A9B-4A83-82AE-EFC4D4B5B5FA}" presName="horzThree" presStyleCnt="0"/>
      <dgm:spPr/>
      <dgm:t>
        <a:bodyPr/>
        <a:lstStyle/>
        <a:p>
          <a:endParaRPr lang="en-US"/>
        </a:p>
      </dgm:t>
    </dgm:pt>
  </dgm:ptLst>
  <dgm:cxnLst>
    <dgm:cxn modelId="{B575E741-DD74-453D-883D-A703FBEE2D1B}" srcId="{C074C7B8-B371-4193-B5E5-99400E99CA31}" destId="{1F410151-AD70-4A8B-8F5A-186F18B0497E}" srcOrd="2" destOrd="0" parTransId="{957E8D8E-4C56-400F-B71A-288A45F4C5B5}" sibTransId="{8147EC1A-2D0C-4699-ADA1-F49406D99BF8}"/>
    <dgm:cxn modelId="{32AA56D9-A511-4477-87B9-8E22CB28CAF2}" type="presOf" srcId="{1F410151-AD70-4A8B-8F5A-186F18B0497E}" destId="{B72B964F-9080-4C3A-8AD0-180F1F31AF40}" srcOrd="0" destOrd="0" presId="urn:microsoft.com/office/officeart/2005/8/layout/hierarchy4"/>
    <dgm:cxn modelId="{44124161-113C-49FC-8C84-21CFDCC43D87}" type="presOf" srcId="{C074C7B8-B371-4193-B5E5-99400E99CA31}" destId="{7A567F23-31B0-49AB-B370-986C8E75E253}" srcOrd="0" destOrd="0" presId="urn:microsoft.com/office/officeart/2005/8/layout/hierarchy4"/>
    <dgm:cxn modelId="{4DE1246C-B153-4D76-A06C-9B53A04BB890}" type="presOf" srcId="{7D2B256E-134B-4F65-BB42-A127AB0AA54C}" destId="{EF131BE5-78F2-4F5F-9334-ACA066796C03}" srcOrd="0" destOrd="0" presId="urn:microsoft.com/office/officeart/2005/8/layout/hierarchy4"/>
    <dgm:cxn modelId="{2AC21F5C-F415-4E68-87E8-D89ED0B8BAED}" srcId="{C074C7B8-B371-4193-B5E5-99400E99CA31}" destId="{D03BC774-552A-4D63-AEB9-1945D78C3F04}" srcOrd="1" destOrd="0" parTransId="{5899A367-6E7C-4073-B316-CD0C63F730C5}" sibTransId="{6C9A39EA-64E8-4863-8701-AA289417413F}"/>
    <dgm:cxn modelId="{85D9537B-DA55-400B-A49A-9FFAB863F576}" type="presOf" srcId="{D84B829B-3A9B-4A83-82AE-EFC4D4B5B5FA}" destId="{2FB53A99-E58D-4FE4-8983-D5AE877C6902}" srcOrd="0" destOrd="0" presId="urn:microsoft.com/office/officeart/2005/8/layout/hierarchy4"/>
    <dgm:cxn modelId="{8A20ACF8-7973-4787-B25A-AA186CEAEA53}" srcId="{1408C2C9-1B9A-4EB2-A6ED-AB1ADF715A8F}" destId="{D84B829B-3A9B-4A83-82AE-EFC4D4B5B5FA}" srcOrd="3" destOrd="0" parTransId="{112F7955-5EA7-4680-A232-FA649EE0E3DC}" sibTransId="{17CF8644-54E4-41CF-B708-6CD96B31FF45}"/>
    <dgm:cxn modelId="{2E14EF1D-F136-43E9-9A6D-EF10C9142E34}" type="presOf" srcId="{778D3AC5-6B2A-4972-A255-4646AEB87773}" destId="{84BD131E-ED51-41DF-8692-FE277AA86D36}" srcOrd="0" destOrd="0" presId="urn:microsoft.com/office/officeart/2005/8/layout/hierarchy4"/>
    <dgm:cxn modelId="{9A1ED8CC-EA61-4646-9331-A192438E24D4}" type="presOf" srcId="{7B3D0935-9E96-4EAD-B825-31B02FFA4464}" destId="{E8CAF2E8-F26C-408B-823E-573716766D33}" srcOrd="0" destOrd="0" presId="urn:microsoft.com/office/officeart/2005/8/layout/hierarchy4"/>
    <dgm:cxn modelId="{337941AB-D1B0-455F-AEED-CA8BA088CBC4}" srcId="{0A7DE206-ACAC-491C-8CE6-DF195C62104B}" destId="{C074C7B8-B371-4193-B5E5-99400E99CA31}" srcOrd="0" destOrd="0" parTransId="{F0C66BBD-6D48-4794-8E45-5A1BCD1B05FC}" sibTransId="{471B5EB3-A348-4AF8-B0B8-DB61B098CEF7}"/>
    <dgm:cxn modelId="{FEF695D1-D31A-4441-A297-A04ED390487A}" srcId="{C074C7B8-B371-4193-B5E5-99400E99CA31}" destId="{778D3AC5-6B2A-4972-A255-4646AEB87773}" srcOrd="0" destOrd="0" parTransId="{32EA717A-A653-490C-8207-FE59B5DE1A50}" sibTransId="{9CD76C41-2EFD-4A45-BB05-A3DAC6533F71}"/>
    <dgm:cxn modelId="{656D9B7B-0DC0-4F9D-A302-7E93CFFEFD6D}" srcId="{0A7DE206-ACAC-491C-8CE6-DF195C62104B}" destId="{1408C2C9-1B9A-4EB2-A6ED-AB1ADF715A8F}" srcOrd="1" destOrd="0" parTransId="{FF3760BD-DFB0-4147-A7F7-176E1C4D4BD9}" sibTransId="{C3DA92A6-9A3C-4587-AC13-6AC68ED167A3}"/>
    <dgm:cxn modelId="{F3DEAEC6-E128-41D1-8BD4-192C74C088AB}" type="presOf" srcId="{0A7DE206-ACAC-491C-8CE6-DF195C62104B}" destId="{015A85F6-94FD-4351-AD9F-00974AA8A18D}" srcOrd="0" destOrd="0" presId="urn:microsoft.com/office/officeart/2005/8/layout/hierarchy4"/>
    <dgm:cxn modelId="{B17C4980-E91C-421D-ABD4-B3832624410B}" type="presOf" srcId="{D03BC774-552A-4D63-AEB9-1945D78C3F04}" destId="{84A05398-281F-4CCD-A8A2-6762C6AA527A}" srcOrd="0" destOrd="0" presId="urn:microsoft.com/office/officeart/2005/8/layout/hierarchy4"/>
    <dgm:cxn modelId="{56E3F3FF-137C-4EC4-B042-830D635D4D14}" srcId="{1408C2C9-1B9A-4EB2-A6ED-AB1ADF715A8F}" destId="{F4069347-A96B-4FE6-9487-91298864C52C}" srcOrd="1" destOrd="0" parTransId="{6B1B2AEC-F38D-4EB9-B190-10554F8B2E84}" sibTransId="{EF5779F3-D00B-4802-86B7-77AD09CE4788}"/>
    <dgm:cxn modelId="{E4A8731F-D4DC-4A4F-90E2-A95D8D8C94CD}" srcId="{1408C2C9-1B9A-4EB2-A6ED-AB1ADF715A8F}" destId="{7D2B256E-134B-4F65-BB42-A127AB0AA54C}" srcOrd="0" destOrd="0" parTransId="{D44D2790-9514-455E-98B2-D2489E7E2420}" sibTransId="{C0A03AD0-9488-4A59-8D78-95A5742DD129}"/>
    <dgm:cxn modelId="{854D5D12-C29B-49B8-BF92-1AFE72298343}" type="presOf" srcId="{1408C2C9-1B9A-4EB2-A6ED-AB1ADF715A8F}" destId="{A74F4AC7-77A7-4215-95AC-98991D68591E}" srcOrd="0" destOrd="0" presId="urn:microsoft.com/office/officeart/2005/8/layout/hierarchy4"/>
    <dgm:cxn modelId="{5B73C1A3-520C-4C68-BCD9-2FE6C9A4F201}" type="presOf" srcId="{F4069347-A96B-4FE6-9487-91298864C52C}" destId="{C019A8F1-6D38-4EA4-8FF9-FBDDED52F966}" srcOrd="0" destOrd="0" presId="urn:microsoft.com/office/officeart/2005/8/layout/hierarchy4"/>
    <dgm:cxn modelId="{5E55A833-247D-489B-B4C2-BD03217EA3BE}" srcId="{1408C2C9-1B9A-4EB2-A6ED-AB1ADF715A8F}" destId="{C6B58C1D-BBB6-4969-AD6F-2241B115AB16}" srcOrd="2" destOrd="0" parTransId="{8AEAE839-7EC5-4010-B180-632D7A8AA0D0}" sibTransId="{5786DBC0-AFF9-4B3A-B909-86F9AAF5F1E8}"/>
    <dgm:cxn modelId="{5E5B65AC-0E74-4FE6-826B-E854F17D6B65}" type="presOf" srcId="{C6B58C1D-BBB6-4969-AD6F-2241B115AB16}" destId="{D95C7F85-A027-4371-AD8E-CE883105BD77}" srcOrd="0" destOrd="0" presId="urn:microsoft.com/office/officeart/2005/8/layout/hierarchy4"/>
    <dgm:cxn modelId="{A9F08644-A3F3-4F3F-9946-D984FDDB9DA2}" srcId="{7B3D0935-9E96-4EAD-B825-31B02FFA4464}" destId="{0A7DE206-ACAC-491C-8CE6-DF195C62104B}" srcOrd="0" destOrd="0" parTransId="{9B61E929-486E-4168-9856-FAB8532B393A}" sibTransId="{F2A4E0DC-A2C5-46A4-8EF8-DC3B05817399}"/>
    <dgm:cxn modelId="{C833F729-E1A8-4AC9-9FE7-C29969573FF0}" type="presParOf" srcId="{E8CAF2E8-F26C-408B-823E-573716766D33}" destId="{A4947A1D-2FE9-4B2E-8BCD-00E2B87F26EC}" srcOrd="0" destOrd="0" presId="urn:microsoft.com/office/officeart/2005/8/layout/hierarchy4"/>
    <dgm:cxn modelId="{29FDE28D-0ECA-429B-A9B0-FB596B7C843D}" type="presParOf" srcId="{A4947A1D-2FE9-4B2E-8BCD-00E2B87F26EC}" destId="{015A85F6-94FD-4351-AD9F-00974AA8A18D}" srcOrd="0" destOrd="0" presId="urn:microsoft.com/office/officeart/2005/8/layout/hierarchy4"/>
    <dgm:cxn modelId="{0CDA04B9-A2AF-42FC-BD3A-D2D4A969F4E7}" type="presParOf" srcId="{A4947A1D-2FE9-4B2E-8BCD-00E2B87F26EC}" destId="{91A1E594-E2BA-4157-86DC-7F88FF21D3C7}" srcOrd="1" destOrd="0" presId="urn:microsoft.com/office/officeart/2005/8/layout/hierarchy4"/>
    <dgm:cxn modelId="{F4EEF5C9-FCC7-4690-951D-0572F727BFC0}" type="presParOf" srcId="{A4947A1D-2FE9-4B2E-8BCD-00E2B87F26EC}" destId="{C52FA1EA-305F-4523-BD92-1799E40D378A}" srcOrd="2" destOrd="0" presId="urn:microsoft.com/office/officeart/2005/8/layout/hierarchy4"/>
    <dgm:cxn modelId="{E37EDE16-572A-49A7-92E5-3A7CB57BE1FC}" type="presParOf" srcId="{C52FA1EA-305F-4523-BD92-1799E40D378A}" destId="{58A9E63F-9BCE-4CD2-A52E-2C05E1F32D40}" srcOrd="0" destOrd="0" presId="urn:microsoft.com/office/officeart/2005/8/layout/hierarchy4"/>
    <dgm:cxn modelId="{8521AD0A-1E0A-4446-AFD6-E2A975782AEE}" type="presParOf" srcId="{58A9E63F-9BCE-4CD2-A52E-2C05E1F32D40}" destId="{7A567F23-31B0-49AB-B370-986C8E75E253}" srcOrd="0" destOrd="0" presId="urn:microsoft.com/office/officeart/2005/8/layout/hierarchy4"/>
    <dgm:cxn modelId="{18984218-FD97-4057-9F1E-4296D43AA4D6}" type="presParOf" srcId="{58A9E63F-9BCE-4CD2-A52E-2C05E1F32D40}" destId="{CA98F374-BDDD-47F1-92E8-20A78751564F}" srcOrd="1" destOrd="0" presId="urn:microsoft.com/office/officeart/2005/8/layout/hierarchy4"/>
    <dgm:cxn modelId="{18559F64-199B-4F76-9663-648454F8E9DF}" type="presParOf" srcId="{58A9E63F-9BCE-4CD2-A52E-2C05E1F32D40}" destId="{F26772B6-2796-46DB-A327-9C95D93E4413}" srcOrd="2" destOrd="0" presId="urn:microsoft.com/office/officeart/2005/8/layout/hierarchy4"/>
    <dgm:cxn modelId="{3296573B-34CB-429A-ACBC-8E932A8B80F3}" type="presParOf" srcId="{F26772B6-2796-46DB-A327-9C95D93E4413}" destId="{B2DAECAC-1068-43A5-922B-72225EFF8B37}" srcOrd="0" destOrd="0" presId="urn:microsoft.com/office/officeart/2005/8/layout/hierarchy4"/>
    <dgm:cxn modelId="{2E1D5536-4967-4080-9C57-0FC86D5AEBD4}" type="presParOf" srcId="{B2DAECAC-1068-43A5-922B-72225EFF8B37}" destId="{84BD131E-ED51-41DF-8692-FE277AA86D36}" srcOrd="0" destOrd="0" presId="urn:microsoft.com/office/officeart/2005/8/layout/hierarchy4"/>
    <dgm:cxn modelId="{CD2976B0-7A68-4D9D-BE2D-E43F578D6F9D}" type="presParOf" srcId="{B2DAECAC-1068-43A5-922B-72225EFF8B37}" destId="{045DD9FD-6A20-4D74-BEC8-2E80F66C690E}" srcOrd="1" destOrd="0" presId="urn:microsoft.com/office/officeart/2005/8/layout/hierarchy4"/>
    <dgm:cxn modelId="{30681001-B410-4BCB-8A56-C660DDCBE332}" type="presParOf" srcId="{F26772B6-2796-46DB-A327-9C95D93E4413}" destId="{39379AAE-9C9E-4C39-9254-36E6B6509A38}" srcOrd="1" destOrd="0" presId="urn:microsoft.com/office/officeart/2005/8/layout/hierarchy4"/>
    <dgm:cxn modelId="{FE1E3F75-60C8-489A-93BA-C96F1D853BC9}" type="presParOf" srcId="{F26772B6-2796-46DB-A327-9C95D93E4413}" destId="{0FDBB00D-F7DE-437F-BEFB-3F8089BB652D}" srcOrd="2" destOrd="0" presId="urn:microsoft.com/office/officeart/2005/8/layout/hierarchy4"/>
    <dgm:cxn modelId="{EFE74F98-E9FB-4837-98C2-03914E3ED3F7}" type="presParOf" srcId="{0FDBB00D-F7DE-437F-BEFB-3F8089BB652D}" destId="{84A05398-281F-4CCD-A8A2-6762C6AA527A}" srcOrd="0" destOrd="0" presId="urn:microsoft.com/office/officeart/2005/8/layout/hierarchy4"/>
    <dgm:cxn modelId="{7E70FFA8-09CF-488F-949C-6B12583C097D}" type="presParOf" srcId="{0FDBB00D-F7DE-437F-BEFB-3F8089BB652D}" destId="{8E3E701E-96E1-4111-9721-9CEDFD6CB934}" srcOrd="1" destOrd="0" presId="urn:microsoft.com/office/officeart/2005/8/layout/hierarchy4"/>
    <dgm:cxn modelId="{EAC6245D-035E-4BA0-B2FE-24D5FF6992B3}" type="presParOf" srcId="{F26772B6-2796-46DB-A327-9C95D93E4413}" destId="{3C57BD93-016C-4F86-9433-CA4DCECE9D66}" srcOrd="3" destOrd="0" presId="urn:microsoft.com/office/officeart/2005/8/layout/hierarchy4"/>
    <dgm:cxn modelId="{FD564523-CD33-4D25-B7F2-8176411ABE3B}" type="presParOf" srcId="{F26772B6-2796-46DB-A327-9C95D93E4413}" destId="{E097956B-B347-4BC5-B20A-F86CA8E08017}" srcOrd="4" destOrd="0" presId="urn:microsoft.com/office/officeart/2005/8/layout/hierarchy4"/>
    <dgm:cxn modelId="{CA975689-D192-4408-A239-78CAC2021414}" type="presParOf" srcId="{E097956B-B347-4BC5-B20A-F86CA8E08017}" destId="{B72B964F-9080-4C3A-8AD0-180F1F31AF40}" srcOrd="0" destOrd="0" presId="urn:microsoft.com/office/officeart/2005/8/layout/hierarchy4"/>
    <dgm:cxn modelId="{54CD5DEA-D996-4F32-966B-865AFDCBC600}" type="presParOf" srcId="{E097956B-B347-4BC5-B20A-F86CA8E08017}" destId="{6DDC524E-076A-49CC-BA85-8B3AB35EC069}" srcOrd="1" destOrd="0" presId="urn:microsoft.com/office/officeart/2005/8/layout/hierarchy4"/>
    <dgm:cxn modelId="{BE3BB9FA-2EF6-4CC6-84FF-0519DD2AA91B}" type="presParOf" srcId="{C52FA1EA-305F-4523-BD92-1799E40D378A}" destId="{A7803CA3-51B8-4CB3-BF08-DE5435F8EA90}" srcOrd="1" destOrd="0" presId="urn:microsoft.com/office/officeart/2005/8/layout/hierarchy4"/>
    <dgm:cxn modelId="{89C52374-B19C-42DD-A7BA-F0EFBCC44617}" type="presParOf" srcId="{C52FA1EA-305F-4523-BD92-1799E40D378A}" destId="{8E128032-4C13-454B-AC93-E553D8CC3436}" srcOrd="2" destOrd="0" presId="urn:microsoft.com/office/officeart/2005/8/layout/hierarchy4"/>
    <dgm:cxn modelId="{CF90F91A-653D-462B-B271-7EC05BDC0F35}" type="presParOf" srcId="{8E128032-4C13-454B-AC93-E553D8CC3436}" destId="{A74F4AC7-77A7-4215-95AC-98991D68591E}" srcOrd="0" destOrd="0" presId="urn:microsoft.com/office/officeart/2005/8/layout/hierarchy4"/>
    <dgm:cxn modelId="{27FDCF9E-84C7-4FD7-8197-A86D67B0B9AD}" type="presParOf" srcId="{8E128032-4C13-454B-AC93-E553D8CC3436}" destId="{672ED5BC-7841-4BA1-A63C-7426622B5580}" srcOrd="1" destOrd="0" presId="urn:microsoft.com/office/officeart/2005/8/layout/hierarchy4"/>
    <dgm:cxn modelId="{BA13852E-63F0-4398-AC13-AF4B70B4BFE7}" type="presParOf" srcId="{8E128032-4C13-454B-AC93-E553D8CC3436}" destId="{7A58F0BB-5D04-4215-97B6-13E694D9CE80}" srcOrd="2" destOrd="0" presId="urn:microsoft.com/office/officeart/2005/8/layout/hierarchy4"/>
    <dgm:cxn modelId="{84AECCF8-C7DA-4555-8329-CF419465A469}" type="presParOf" srcId="{7A58F0BB-5D04-4215-97B6-13E694D9CE80}" destId="{3C5B0D63-7E01-4F02-9E64-67265D7C6442}" srcOrd="0" destOrd="0" presId="urn:microsoft.com/office/officeart/2005/8/layout/hierarchy4"/>
    <dgm:cxn modelId="{814B4DBA-B930-4B60-B543-57FB58D57857}" type="presParOf" srcId="{3C5B0D63-7E01-4F02-9E64-67265D7C6442}" destId="{EF131BE5-78F2-4F5F-9334-ACA066796C03}" srcOrd="0" destOrd="0" presId="urn:microsoft.com/office/officeart/2005/8/layout/hierarchy4"/>
    <dgm:cxn modelId="{AC21622B-A106-48CC-AC89-E989977ED8AB}" type="presParOf" srcId="{3C5B0D63-7E01-4F02-9E64-67265D7C6442}" destId="{1299F236-6D48-4425-B58B-ABC0CAE37FA1}" srcOrd="1" destOrd="0" presId="urn:microsoft.com/office/officeart/2005/8/layout/hierarchy4"/>
    <dgm:cxn modelId="{2AF03476-17FB-41B8-8708-51ECDAA56CC5}" type="presParOf" srcId="{7A58F0BB-5D04-4215-97B6-13E694D9CE80}" destId="{C6F6EEBE-3514-4CF8-86C9-923E6BE0AE8D}" srcOrd="1" destOrd="0" presId="urn:microsoft.com/office/officeart/2005/8/layout/hierarchy4"/>
    <dgm:cxn modelId="{BE9A2426-AC53-4FC9-BCD8-09C3B3F92259}" type="presParOf" srcId="{7A58F0BB-5D04-4215-97B6-13E694D9CE80}" destId="{BF545723-AF13-456E-91DF-4B2C689C5465}" srcOrd="2" destOrd="0" presId="urn:microsoft.com/office/officeart/2005/8/layout/hierarchy4"/>
    <dgm:cxn modelId="{A217D87C-9926-436F-B5E6-6DBE0AA9978F}" type="presParOf" srcId="{BF545723-AF13-456E-91DF-4B2C689C5465}" destId="{C019A8F1-6D38-4EA4-8FF9-FBDDED52F966}" srcOrd="0" destOrd="0" presId="urn:microsoft.com/office/officeart/2005/8/layout/hierarchy4"/>
    <dgm:cxn modelId="{3B4C178E-B2D4-4D55-A990-066FBA4CE5F3}" type="presParOf" srcId="{BF545723-AF13-456E-91DF-4B2C689C5465}" destId="{7F410618-2E9D-49D4-9787-64B23C000428}" srcOrd="1" destOrd="0" presId="urn:microsoft.com/office/officeart/2005/8/layout/hierarchy4"/>
    <dgm:cxn modelId="{2B6E005F-CDAF-4963-A52D-AF2F3D0DFD89}" type="presParOf" srcId="{7A58F0BB-5D04-4215-97B6-13E694D9CE80}" destId="{D89DB7EC-2379-4C42-A1E4-9641D110A316}" srcOrd="3" destOrd="0" presId="urn:microsoft.com/office/officeart/2005/8/layout/hierarchy4"/>
    <dgm:cxn modelId="{36D97D2C-0F37-410A-BE3C-86523A9E5978}" type="presParOf" srcId="{7A58F0BB-5D04-4215-97B6-13E694D9CE80}" destId="{F5EB6DCA-D72D-4FC6-9D35-8C8CAA119BFE}" srcOrd="4" destOrd="0" presId="urn:microsoft.com/office/officeart/2005/8/layout/hierarchy4"/>
    <dgm:cxn modelId="{AEE081E2-99D2-4CC2-881D-2DB1B6AA4AE6}" type="presParOf" srcId="{F5EB6DCA-D72D-4FC6-9D35-8C8CAA119BFE}" destId="{D95C7F85-A027-4371-AD8E-CE883105BD77}" srcOrd="0" destOrd="0" presId="urn:microsoft.com/office/officeart/2005/8/layout/hierarchy4"/>
    <dgm:cxn modelId="{DD05BF68-65AE-46A6-BCD1-5EE05A4F4D07}" type="presParOf" srcId="{F5EB6DCA-D72D-4FC6-9D35-8C8CAA119BFE}" destId="{CB899EE2-1AF3-4302-AF26-4EC89049383D}" srcOrd="1" destOrd="0" presId="urn:microsoft.com/office/officeart/2005/8/layout/hierarchy4"/>
    <dgm:cxn modelId="{6CE97E9E-1C6A-4A36-8FB8-3E41B285BD16}" type="presParOf" srcId="{7A58F0BB-5D04-4215-97B6-13E694D9CE80}" destId="{2C589E6C-C64E-4D9F-9991-D4183ACF338F}" srcOrd="5" destOrd="0" presId="urn:microsoft.com/office/officeart/2005/8/layout/hierarchy4"/>
    <dgm:cxn modelId="{5862480F-2121-4375-9B5E-8C01F0D60527}" type="presParOf" srcId="{7A58F0BB-5D04-4215-97B6-13E694D9CE80}" destId="{6A94693C-3A6B-48F3-A6AD-C543BEC81FA8}" srcOrd="6" destOrd="0" presId="urn:microsoft.com/office/officeart/2005/8/layout/hierarchy4"/>
    <dgm:cxn modelId="{0D956328-FF67-48F2-9B2B-D07D8A4E8929}" type="presParOf" srcId="{6A94693C-3A6B-48F3-A6AD-C543BEC81FA8}" destId="{2FB53A99-E58D-4FE4-8983-D5AE877C6902}" srcOrd="0" destOrd="0" presId="urn:microsoft.com/office/officeart/2005/8/layout/hierarchy4"/>
    <dgm:cxn modelId="{2CB0C8A2-8F9D-4E29-8211-211BD8CC00F0}" type="presParOf" srcId="{6A94693C-3A6B-48F3-A6AD-C543BEC81FA8}" destId="{62AE8E31-F77E-47C7-8D43-83FEB057043F}" srcOrd="1" destOrd="0" presId="urn:microsoft.com/office/officeart/2005/8/layout/hierarchy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15A85F6-94FD-4351-AD9F-00974AA8A18D}">
      <dsp:nvSpPr>
        <dsp:cNvPr id="0" name=""/>
        <dsp:cNvSpPr/>
      </dsp:nvSpPr>
      <dsp:spPr>
        <a:xfrm>
          <a:off x="9649" y="0"/>
          <a:ext cx="9710612" cy="1229602"/>
        </a:xfrm>
        <a:prstGeom prst="roundRect">
          <a:avLst>
            <a:gd name="adj" fmla="val 10000"/>
          </a:avLst>
        </a:prstGeom>
        <a:solidFill>
          <a:schemeClr val="accent1">
            <a:lumMod val="75000"/>
          </a:schemeClr>
        </a:soli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4">
              <a:shade val="35000"/>
              <a:satMod val="160000"/>
            </a:schemeClr>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213360" tIns="213360" rIns="213360" bIns="213360" numCol="1" spcCol="1270" anchor="ctr" anchorCtr="0">
          <a:noAutofit/>
        </a:bodyPr>
        <a:lstStyle/>
        <a:p>
          <a:pPr lvl="0" algn="ctr" defTabSz="2489200">
            <a:lnSpc>
              <a:spcPct val="90000"/>
            </a:lnSpc>
            <a:spcBef>
              <a:spcPct val="0"/>
            </a:spcBef>
            <a:spcAft>
              <a:spcPct val="35000"/>
            </a:spcAft>
          </a:pPr>
          <a:r>
            <a:rPr lang="en-US" sz="5600" kern="1200" dirty="0" smtClean="0"/>
            <a:t>Engagement</a:t>
          </a:r>
          <a:endParaRPr lang="en-US" sz="5600" kern="1200" dirty="0"/>
        </a:p>
      </dsp:txBody>
      <dsp:txXfrm>
        <a:off x="9649" y="0"/>
        <a:ext cx="9710612" cy="1229602"/>
      </dsp:txXfrm>
    </dsp:sp>
    <dsp:sp modelId="{7A567F23-31B0-49AB-B370-986C8E75E253}">
      <dsp:nvSpPr>
        <dsp:cNvPr id="0" name=""/>
        <dsp:cNvSpPr/>
      </dsp:nvSpPr>
      <dsp:spPr>
        <a:xfrm>
          <a:off x="4824" y="1396561"/>
          <a:ext cx="4105776" cy="1229602"/>
        </a:xfrm>
        <a:prstGeom prst="roundRect">
          <a:avLst>
            <a:gd name="adj" fmla="val 10000"/>
          </a:avLst>
        </a:prstGeom>
        <a:solidFill>
          <a:schemeClr val="accent1">
            <a:lumMod val="60000"/>
            <a:lumOff val="40000"/>
          </a:schemeClr>
        </a:solidFill>
        <a:ln w="19050" cap="flat" cmpd="sng" algn="ctr">
          <a:solidFill>
            <a:schemeClr val="lt1"/>
          </a:solidFill>
          <a:prstDash val="solid"/>
        </a:ln>
        <a:effectLst/>
      </dsp:spPr>
      <dsp:style>
        <a:lnRef idx="3">
          <a:schemeClr val="lt1"/>
        </a:lnRef>
        <a:fillRef idx="1">
          <a:schemeClr val="accent6"/>
        </a:fillRef>
        <a:effectRef idx="1">
          <a:schemeClr val="accent6"/>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Interpersonal Skills</a:t>
          </a:r>
          <a:endParaRPr lang="en-US" sz="3600" kern="1200" dirty="0"/>
        </a:p>
      </dsp:txBody>
      <dsp:txXfrm>
        <a:off x="4824" y="1396561"/>
        <a:ext cx="4105776" cy="1229602"/>
      </dsp:txXfrm>
    </dsp:sp>
    <dsp:sp modelId="{84BD131E-ED51-41DF-8692-FE277AA86D36}">
      <dsp:nvSpPr>
        <dsp:cNvPr id="0" name=""/>
        <dsp:cNvSpPr/>
      </dsp:nvSpPr>
      <dsp:spPr>
        <a:xfrm>
          <a:off x="4824" y="2792547"/>
          <a:ext cx="1331315" cy="1229602"/>
        </a:xfrm>
        <a:prstGeom prst="roundRect">
          <a:avLst>
            <a:gd name="adj" fmla="val 10000"/>
          </a:avLst>
        </a:prstGeom>
        <a:solidFill>
          <a:schemeClr val="accent1">
            <a:lumMod val="60000"/>
            <a:lumOff val="40000"/>
          </a:schemeClr>
        </a:solidFill>
        <a:ln w="9525" cap="flat" cmpd="sng" algn="ctr">
          <a:solidFill>
            <a:schemeClr val="accent6"/>
          </a:solidFill>
          <a:prstDash val="solid"/>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0" kern="1200" dirty="0" smtClean="0"/>
            <a:t>Observing</a:t>
          </a:r>
          <a:endParaRPr lang="en-US" sz="1800" b="0" kern="1200" dirty="0"/>
        </a:p>
      </dsp:txBody>
      <dsp:txXfrm>
        <a:off x="4824" y="2792547"/>
        <a:ext cx="1331315" cy="1229602"/>
      </dsp:txXfrm>
    </dsp:sp>
    <dsp:sp modelId="{84A05398-281F-4CCD-A8A2-6762C6AA527A}">
      <dsp:nvSpPr>
        <dsp:cNvPr id="0" name=""/>
        <dsp:cNvSpPr/>
      </dsp:nvSpPr>
      <dsp:spPr>
        <a:xfrm>
          <a:off x="1392054" y="2792547"/>
          <a:ext cx="1331315" cy="1229602"/>
        </a:xfrm>
        <a:prstGeom prst="roundRect">
          <a:avLst>
            <a:gd name="adj" fmla="val 10000"/>
          </a:avLst>
        </a:prstGeom>
        <a:solidFill>
          <a:schemeClr val="accent1">
            <a:lumMod val="60000"/>
            <a:lumOff val="40000"/>
          </a:schemeClr>
        </a:solidFill>
        <a:ln w="9525" cap="flat" cmpd="sng" algn="ctr">
          <a:solidFill>
            <a:schemeClr val="accent6"/>
          </a:solidFill>
          <a:prstDash val="solid"/>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0" kern="1200" dirty="0" smtClean="0"/>
            <a:t>Attending</a:t>
          </a:r>
          <a:endParaRPr lang="en-US" sz="1800" b="0" kern="1200" dirty="0"/>
        </a:p>
      </dsp:txBody>
      <dsp:txXfrm>
        <a:off x="1392054" y="2792547"/>
        <a:ext cx="1331315" cy="1229602"/>
      </dsp:txXfrm>
    </dsp:sp>
    <dsp:sp modelId="{B72B964F-9080-4C3A-8AD0-180F1F31AF40}">
      <dsp:nvSpPr>
        <dsp:cNvPr id="0" name=""/>
        <dsp:cNvSpPr/>
      </dsp:nvSpPr>
      <dsp:spPr>
        <a:xfrm>
          <a:off x="2779285" y="2792547"/>
          <a:ext cx="1331315" cy="1229602"/>
        </a:xfrm>
        <a:prstGeom prst="roundRect">
          <a:avLst>
            <a:gd name="adj" fmla="val 10000"/>
          </a:avLst>
        </a:prstGeom>
        <a:solidFill>
          <a:schemeClr val="accent1">
            <a:lumMod val="60000"/>
            <a:lumOff val="40000"/>
          </a:schemeClr>
        </a:solidFill>
        <a:ln w="9525" cap="flat" cmpd="sng" algn="ctr">
          <a:solidFill>
            <a:schemeClr val="accent6"/>
          </a:solidFill>
          <a:prstDash val="solid"/>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0" kern="1200" dirty="0" smtClean="0"/>
            <a:t>Listening</a:t>
          </a:r>
          <a:endParaRPr lang="en-US" sz="1800" b="0" kern="1200" dirty="0"/>
        </a:p>
      </dsp:txBody>
      <dsp:txXfrm>
        <a:off x="2779285" y="2792547"/>
        <a:ext cx="1331315" cy="1229602"/>
      </dsp:txXfrm>
    </dsp:sp>
    <dsp:sp modelId="{A74F4AC7-77A7-4215-95AC-98991D68591E}">
      <dsp:nvSpPr>
        <dsp:cNvPr id="0" name=""/>
        <dsp:cNvSpPr/>
      </dsp:nvSpPr>
      <dsp:spPr>
        <a:xfrm>
          <a:off x="4222431" y="1396561"/>
          <a:ext cx="5493006" cy="1229602"/>
        </a:xfrm>
        <a:prstGeom prst="roundRect">
          <a:avLst>
            <a:gd name="adj" fmla="val 10000"/>
          </a:avLst>
        </a:prstGeom>
        <a:solidFill>
          <a:schemeClr val="accent1"/>
        </a:solidFill>
        <a:ln w="19050" cap="flat" cmpd="sng" algn="ctr">
          <a:solidFill>
            <a:schemeClr val="lt1"/>
          </a:solidFill>
          <a:prstDash val="solid"/>
        </a:ln>
        <a:effectLst/>
      </dsp:spPr>
      <dsp:style>
        <a:lnRef idx="3">
          <a:schemeClr val="lt1"/>
        </a:lnRef>
        <a:fillRef idx="1">
          <a:schemeClr val="accent1"/>
        </a:fillRef>
        <a:effectRef idx="1">
          <a:schemeClr val="accent1"/>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Interpersonal Qualities</a:t>
          </a:r>
          <a:endParaRPr lang="en-US" sz="3600" kern="1200" dirty="0"/>
        </a:p>
      </dsp:txBody>
      <dsp:txXfrm>
        <a:off x="4222431" y="1396561"/>
        <a:ext cx="5493006" cy="1229602"/>
      </dsp:txXfrm>
    </dsp:sp>
    <dsp:sp modelId="{EF131BE5-78F2-4F5F-9334-ACA066796C03}">
      <dsp:nvSpPr>
        <dsp:cNvPr id="0" name=""/>
        <dsp:cNvSpPr/>
      </dsp:nvSpPr>
      <dsp:spPr>
        <a:xfrm>
          <a:off x="4222431" y="2792547"/>
          <a:ext cx="1331315" cy="1229602"/>
        </a:xfrm>
        <a:prstGeom prst="roundRect">
          <a:avLst>
            <a:gd name="adj" fmla="val 10000"/>
          </a:avLst>
        </a:prstGeom>
        <a:gradFill rotWithShape="1">
          <a:gsLst>
            <a:gs pos="0">
              <a:schemeClr val="accent1">
                <a:tint val="83000"/>
                <a:satMod val="100000"/>
                <a:lumMod val="100000"/>
              </a:schemeClr>
            </a:gs>
            <a:gs pos="100000">
              <a:schemeClr val="accent1">
                <a:tint val="61000"/>
                <a:satMod val="150000"/>
                <a:lumMod val="100000"/>
              </a:schemeClr>
            </a:gs>
          </a:gsLst>
          <a:path path="circle">
            <a:fillToRect l="100000" t="100000" r="100000" b="100000"/>
          </a:path>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0" kern="1200" dirty="0" smtClean="0"/>
            <a:t>Warmth </a:t>
          </a:r>
          <a:endParaRPr lang="en-US" sz="1800" b="0" kern="1200" dirty="0"/>
        </a:p>
      </dsp:txBody>
      <dsp:txXfrm>
        <a:off x="4222431" y="2792547"/>
        <a:ext cx="1331315" cy="1229602"/>
      </dsp:txXfrm>
    </dsp:sp>
    <dsp:sp modelId="{C019A8F1-6D38-4EA4-8FF9-FBDDED52F966}">
      <dsp:nvSpPr>
        <dsp:cNvPr id="0" name=""/>
        <dsp:cNvSpPr/>
      </dsp:nvSpPr>
      <dsp:spPr>
        <a:xfrm>
          <a:off x="5609661" y="2792547"/>
          <a:ext cx="1331315" cy="1229602"/>
        </a:xfrm>
        <a:prstGeom prst="roundRect">
          <a:avLst>
            <a:gd name="adj" fmla="val 10000"/>
          </a:avLst>
        </a:prstGeom>
        <a:gradFill rotWithShape="1">
          <a:gsLst>
            <a:gs pos="0">
              <a:schemeClr val="accent1">
                <a:tint val="83000"/>
                <a:satMod val="100000"/>
                <a:lumMod val="100000"/>
              </a:schemeClr>
            </a:gs>
            <a:gs pos="100000">
              <a:schemeClr val="accent1">
                <a:tint val="61000"/>
                <a:satMod val="150000"/>
                <a:lumMod val="100000"/>
              </a:schemeClr>
            </a:gs>
          </a:gsLst>
          <a:path path="circle">
            <a:fillToRect l="100000" t="100000" r="100000" b="100000"/>
          </a:path>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0" kern="1200" dirty="0" smtClean="0"/>
            <a:t>Empathy</a:t>
          </a:r>
          <a:endParaRPr lang="en-US" sz="1800" b="0" kern="1200" dirty="0"/>
        </a:p>
      </dsp:txBody>
      <dsp:txXfrm>
        <a:off x="5609661" y="2792547"/>
        <a:ext cx="1331315" cy="1229602"/>
      </dsp:txXfrm>
    </dsp:sp>
    <dsp:sp modelId="{D95C7F85-A027-4371-AD8E-CE883105BD77}">
      <dsp:nvSpPr>
        <dsp:cNvPr id="0" name=""/>
        <dsp:cNvSpPr/>
      </dsp:nvSpPr>
      <dsp:spPr>
        <a:xfrm>
          <a:off x="6996891" y="2792547"/>
          <a:ext cx="1331315" cy="1229602"/>
        </a:xfrm>
        <a:prstGeom prst="roundRect">
          <a:avLst>
            <a:gd name="adj" fmla="val 10000"/>
          </a:avLst>
        </a:prstGeom>
        <a:gradFill rotWithShape="1">
          <a:gsLst>
            <a:gs pos="0">
              <a:schemeClr val="accent1">
                <a:tint val="83000"/>
                <a:satMod val="100000"/>
                <a:lumMod val="100000"/>
              </a:schemeClr>
            </a:gs>
            <a:gs pos="100000">
              <a:schemeClr val="accent1">
                <a:tint val="61000"/>
                <a:satMod val="150000"/>
                <a:lumMod val="100000"/>
              </a:schemeClr>
            </a:gs>
          </a:gsLst>
          <a:path path="circle">
            <a:fillToRect l="100000" t="100000" r="100000" b="100000"/>
          </a:path>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0" kern="1200" dirty="0" smtClean="0"/>
            <a:t>Respect</a:t>
          </a:r>
          <a:endParaRPr lang="en-US" sz="1800" b="0" kern="1200" dirty="0"/>
        </a:p>
      </dsp:txBody>
      <dsp:txXfrm>
        <a:off x="6996891" y="2792547"/>
        <a:ext cx="1331315" cy="1229602"/>
      </dsp:txXfrm>
    </dsp:sp>
    <dsp:sp modelId="{2FB53A99-E58D-4FE4-8983-D5AE877C6902}">
      <dsp:nvSpPr>
        <dsp:cNvPr id="0" name=""/>
        <dsp:cNvSpPr/>
      </dsp:nvSpPr>
      <dsp:spPr>
        <a:xfrm>
          <a:off x="8384122" y="2792547"/>
          <a:ext cx="1331315" cy="1229602"/>
        </a:xfrm>
        <a:prstGeom prst="roundRect">
          <a:avLst>
            <a:gd name="adj" fmla="val 10000"/>
          </a:avLst>
        </a:prstGeom>
        <a:gradFill rotWithShape="1">
          <a:gsLst>
            <a:gs pos="0">
              <a:schemeClr val="accent1">
                <a:tint val="83000"/>
                <a:satMod val="100000"/>
                <a:lumMod val="100000"/>
              </a:schemeClr>
            </a:gs>
            <a:gs pos="100000">
              <a:schemeClr val="accent1">
                <a:tint val="61000"/>
                <a:satMod val="150000"/>
                <a:lumMod val="100000"/>
              </a:schemeClr>
            </a:gs>
          </a:gsLst>
          <a:path path="circle">
            <a:fillToRect l="100000" t="100000" r="100000" b="100000"/>
          </a:path>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0" kern="1200" dirty="0" smtClean="0"/>
            <a:t>Genuineness</a:t>
          </a:r>
          <a:endParaRPr lang="en-US" sz="1800" b="0" kern="1200" dirty="0"/>
        </a:p>
      </dsp:txBody>
      <dsp:txXfrm>
        <a:off x="8384122" y="2792547"/>
        <a:ext cx="1331315" cy="122960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4192DE-2A8B-AE4D-9C18-B94704302AD7}" type="datetimeFigureOut">
              <a:rPr lang="en-US" smtClean="0"/>
              <a:pPr/>
              <a:t>04/25/2017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32A089-4FA0-AF49-B954-707A78C3607E}" type="slidenum">
              <a:rPr lang="en-US" smtClean="0"/>
              <a:pPr/>
              <a:t>‹#›</a:t>
            </a:fld>
            <a:endParaRPr lang="en-US"/>
          </a:p>
        </p:txBody>
      </p:sp>
    </p:spTree>
    <p:extLst>
      <p:ext uri="{BB962C8B-B14F-4D97-AF65-F5344CB8AC3E}">
        <p14:creationId xmlns="" xmlns:p14="http://schemas.microsoft.com/office/powerpoint/2010/main" val="2133146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Note:  This is just a cover slide – it is not part of the numbered slides in the Facilitator’s Guide.  </a:t>
            </a:r>
          </a:p>
          <a:p>
            <a:pPr eaLnBrk="1" hangingPunct="1">
              <a:spcBef>
                <a:spcPct val="0"/>
              </a:spcBef>
            </a:pPr>
            <a:endParaRPr lang="en-US" smtClean="0"/>
          </a:p>
        </p:txBody>
      </p:sp>
      <p:sp>
        <p:nvSpPr>
          <p:cNvPr id="33796" name="Slide Number Placeholder 3"/>
          <p:cNvSpPr>
            <a:spLocks noGrp="1"/>
          </p:cNvSpPr>
          <p:nvPr>
            <p:ph type="sldNum" sz="quarter" idx="5"/>
          </p:nvPr>
        </p:nvSpPr>
        <p:spPr bwMode="auto">
          <a:noFill/>
          <a:ln>
            <a:miter lim="800000"/>
            <a:headEnd/>
            <a:tailEnd/>
          </a:ln>
        </p:spPr>
        <p:txBody>
          <a:bodyPr/>
          <a:lstStyle/>
          <a:p>
            <a:fld id="{F92A7E51-C274-4468-BF96-9236C4FF08EC}" type="slidenum">
              <a:rPr lang="en-US">
                <a:solidFill>
                  <a:prstClr val="black"/>
                </a:solidFill>
              </a:rPr>
              <a:p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can show that we are listening</a:t>
            </a:r>
            <a:r>
              <a:rPr lang="en-US" baseline="0" dirty="0" smtClean="0"/>
              <a:t> to a survivor by employing ACTIVE listening skills such as: </a:t>
            </a:r>
          </a:p>
          <a:p>
            <a:pPr>
              <a:spcAft>
                <a:spcPts val="1200"/>
              </a:spcAft>
            </a:pPr>
            <a:endParaRPr lang="en-US" sz="1200" dirty="0" smtClean="0"/>
          </a:p>
          <a:p>
            <a:pPr>
              <a:spcAft>
                <a:spcPts val="1200"/>
              </a:spcAft>
            </a:pPr>
            <a:r>
              <a:rPr lang="en-US" sz="1200" b="1" dirty="0" smtClean="0"/>
              <a:t>Paraphrase </a:t>
            </a:r>
            <a:r>
              <a:rPr lang="en-US" sz="1200" b="1" dirty="0" smtClean="0"/>
              <a:t>and summarize </a:t>
            </a:r>
            <a:r>
              <a:rPr lang="en-US" sz="1200" dirty="0" smtClean="0"/>
              <a:t>what the survivor says, as needed, to show that you are listening and understanding (</a:t>
            </a:r>
            <a:r>
              <a:rPr lang="en-US" sz="1200" i="1" dirty="0" smtClean="0">
                <a:solidFill>
                  <a:srgbClr val="0070C0"/>
                </a:solidFill>
              </a:rPr>
              <a:t>Let me see if I have this right</a:t>
            </a:r>
            <a:r>
              <a:rPr lang="en-US" sz="1200" i="1" dirty="0" smtClean="0">
                <a:solidFill>
                  <a:srgbClr val="0070C0"/>
                </a:solidFill>
              </a:rPr>
              <a:t>….</a:t>
            </a:r>
            <a:r>
              <a:rPr lang="en-US" sz="1200" dirty="0" smtClean="0"/>
              <a:t>)</a:t>
            </a:r>
          </a:p>
          <a:p>
            <a:pPr>
              <a:spcAft>
                <a:spcPts val="1200"/>
              </a:spcAft>
            </a:pPr>
            <a:endParaRPr lang="en-US" sz="1200" dirty="0" smtClean="0"/>
          </a:p>
          <a:p>
            <a:pPr>
              <a:spcAft>
                <a:spcPts val="1200"/>
              </a:spcAft>
            </a:pPr>
            <a:r>
              <a:rPr lang="en-US" sz="1200" b="1" dirty="0" smtClean="0"/>
              <a:t>Clarify when necessary</a:t>
            </a:r>
            <a:r>
              <a:rPr lang="en-US" sz="1200" dirty="0" smtClean="0"/>
              <a:t> (</a:t>
            </a:r>
            <a:r>
              <a:rPr lang="en-US" sz="1200" i="1" dirty="0" smtClean="0">
                <a:solidFill>
                  <a:srgbClr val="005A9E"/>
                </a:solidFill>
              </a:rPr>
              <a:t>When you say he was threatening, can you tell me more about what he was doing</a:t>
            </a:r>
            <a:r>
              <a:rPr lang="en-US" sz="1200" i="1" dirty="0" smtClean="0">
                <a:solidFill>
                  <a:srgbClr val="005A9E"/>
                </a:solidFill>
              </a:rPr>
              <a:t>?)</a:t>
            </a:r>
          </a:p>
          <a:p>
            <a:pPr>
              <a:spcAft>
                <a:spcPts val="1200"/>
              </a:spcAft>
            </a:pPr>
            <a:endParaRPr lang="en-US" sz="1200" i="1" dirty="0" smtClean="0">
              <a:solidFill>
                <a:srgbClr val="005A9E"/>
              </a:solidFill>
            </a:endParaRPr>
          </a:p>
          <a:p>
            <a:pPr>
              <a:spcAft>
                <a:spcPts val="1200"/>
              </a:spcAft>
            </a:pPr>
            <a:r>
              <a:rPr lang="en-US" sz="1200" b="1" dirty="0" smtClean="0"/>
              <a:t>Reflect content and/or</a:t>
            </a:r>
            <a:r>
              <a:rPr lang="en-US" sz="1200" b="1" baseline="0" dirty="0" smtClean="0"/>
              <a:t> feeling </a:t>
            </a:r>
            <a:r>
              <a:rPr lang="en-US" sz="1200" baseline="0" dirty="0" smtClean="0"/>
              <a:t>(</a:t>
            </a:r>
            <a:r>
              <a:rPr lang="en-US" sz="1200" i="1" baseline="0" dirty="0" smtClean="0"/>
              <a:t>It sounds like you were very scared in the moment when he yelled and raised his fist). </a:t>
            </a:r>
            <a:endParaRPr lang="en-US" sz="1200" i="1" baseline="0" dirty="0" smtClean="0"/>
          </a:p>
          <a:p>
            <a:pPr>
              <a:spcAft>
                <a:spcPts val="1200"/>
              </a:spcAft>
            </a:pPr>
            <a:endParaRPr lang="en-US" sz="1200" dirty="0" smtClean="0"/>
          </a:p>
          <a:p>
            <a:pPr>
              <a:spcAft>
                <a:spcPts val="1200"/>
              </a:spcAft>
            </a:pPr>
            <a:r>
              <a:rPr lang="en-US" sz="1200" b="1" dirty="0" smtClean="0"/>
              <a:t>Help the survivor focus if they drift into other topics </a:t>
            </a:r>
            <a:r>
              <a:rPr lang="en-US" sz="1200" dirty="0" smtClean="0"/>
              <a:t>(</a:t>
            </a:r>
            <a:r>
              <a:rPr lang="en-US" sz="1200" i="1" dirty="0" smtClean="0">
                <a:solidFill>
                  <a:srgbClr val="005A9E"/>
                </a:solidFill>
              </a:rPr>
              <a:t>So you said earlier that you were walking home, and then    he surprised you on the path…</a:t>
            </a:r>
            <a:r>
              <a:rPr lang="en-US" sz="1200" dirty="0" smtClean="0"/>
              <a:t>)</a:t>
            </a:r>
            <a:r>
              <a:rPr lang="en-US" sz="1200" i="1" dirty="0" smtClean="0">
                <a:solidFill>
                  <a:srgbClr val="005A9E"/>
                </a:solidFill>
              </a:rPr>
              <a:t> </a:t>
            </a:r>
          </a:p>
          <a:p>
            <a:endParaRPr lang="en-US" dirty="0" smtClean="0"/>
          </a:p>
          <a:p>
            <a:r>
              <a:rPr lang="en-US" dirty="0" smtClean="0"/>
              <a:t>Ensure</a:t>
            </a:r>
            <a:r>
              <a:rPr lang="en-US" baseline="0" dirty="0" smtClean="0"/>
              <a:t> that when you are using these techniques you employ a tone of voice that shows your belief in and support of the survivor and their experience. For example, it is very easy to make the sentence, </a:t>
            </a:r>
            <a:r>
              <a:rPr lang="en-US" b="1" baseline="0" dirty="0" smtClean="0"/>
              <a:t>(*say this in a disbelieving tone of voice*) ‘</a:t>
            </a:r>
            <a:r>
              <a:rPr lang="en-US" baseline="0" dirty="0" smtClean="0"/>
              <a:t>Let me see if I have this right, what you’re saying is…’ sound either very negative and disbelieving or positive and supportive.  </a:t>
            </a:r>
            <a:endParaRPr lang="en-US" dirty="0"/>
          </a:p>
        </p:txBody>
      </p:sp>
      <p:sp>
        <p:nvSpPr>
          <p:cNvPr id="4" name="Slide Number Placeholder 3"/>
          <p:cNvSpPr>
            <a:spLocks noGrp="1"/>
          </p:cNvSpPr>
          <p:nvPr>
            <p:ph type="sldNum" sz="quarter" idx="10"/>
          </p:nvPr>
        </p:nvSpPr>
        <p:spPr/>
        <p:txBody>
          <a:bodyPr/>
          <a:lstStyle/>
          <a:p>
            <a:fld id="{38A3F70D-D11A-47BB-9185-BC33971305EE}" type="slidenum">
              <a:rPr lang="en-US" smtClean="0">
                <a:solidFill>
                  <a:prstClr val="black"/>
                </a:solidFill>
              </a:rPr>
              <a:pPr/>
              <a:t>10</a:t>
            </a:fld>
            <a:endParaRPr lang="en-US">
              <a:solidFill>
                <a:prstClr val="black"/>
              </a:solidFill>
            </a:endParaRPr>
          </a:p>
        </p:txBody>
      </p:sp>
    </p:spTree>
    <p:extLst>
      <p:ext uri="{BB962C8B-B14F-4D97-AF65-F5344CB8AC3E}">
        <p14:creationId xmlns="" xmlns:p14="http://schemas.microsoft.com/office/powerpoint/2010/main" val="1506116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eliciting</a:t>
            </a:r>
            <a:r>
              <a:rPr lang="en-US" baseline="0" dirty="0" smtClean="0"/>
              <a:t> more information from a client, you can use different types of questions. There are three types of questions we’ll talk about now: </a:t>
            </a:r>
          </a:p>
          <a:p>
            <a:pPr>
              <a:spcAft>
                <a:spcPts val="600"/>
              </a:spcAft>
            </a:pPr>
            <a:r>
              <a:rPr lang="en-US" dirty="0" smtClean="0"/>
              <a:t>Open questions: these motivate the survivor to talk and expand on what she is saying.  Use these questions often.  </a:t>
            </a:r>
            <a:endParaRPr lang="en-US" i="1" dirty="0" smtClean="0">
              <a:solidFill>
                <a:srgbClr val="0070C0"/>
              </a:solidFill>
            </a:endParaRPr>
          </a:p>
          <a:p>
            <a:pPr lvl="1">
              <a:spcAft>
                <a:spcPts val="600"/>
              </a:spcAft>
            </a:pPr>
            <a:r>
              <a:rPr lang="en-US" i="1" dirty="0" smtClean="0">
                <a:solidFill>
                  <a:srgbClr val="0070C0"/>
                </a:solidFill>
              </a:rPr>
              <a:t>How were you able to get to a safe place?    </a:t>
            </a:r>
          </a:p>
          <a:p>
            <a:pPr>
              <a:spcAft>
                <a:spcPts val="600"/>
              </a:spcAft>
            </a:pPr>
            <a:r>
              <a:rPr lang="en-US" dirty="0" smtClean="0"/>
              <a:t>Closed questions (yes/no): these can inhibit the survivor from talking.  Use these questions only when specific information is needed.  </a:t>
            </a:r>
          </a:p>
          <a:p>
            <a:pPr lvl="1">
              <a:spcAft>
                <a:spcPts val="600"/>
              </a:spcAft>
            </a:pPr>
            <a:r>
              <a:rPr lang="en-US" i="1" dirty="0" smtClean="0">
                <a:solidFill>
                  <a:srgbClr val="0070C0"/>
                </a:solidFill>
              </a:rPr>
              <a:t>Would you like to see a doctor? </a:t>
            </a:r>
          </a:p>
          <a:p>
            <a:pPr>
              <a:spcAft>
                <a:spcPts val="600"/>
              </a:spcAft>
            </a:pPr>
            <a:r>
              <a:rPr lang="en-US" dirty="0" smtClean="0"/>
              <a:t>Questions starting with ‘Why’: These can sound like blame to a survivor.  Avoid using these questions. </a:t>
            </a:r>
          </a:p>
          <a:p>
            <a:pPr lvl="1">
              <a:spcAft>
                <a:spcPts val="600"/>
              </a:spcAft>
            </a:pPr>
            <a:r>
              <a:rPr lang="en-US" i="1" strike="sngStrike" dirty="0" smtClean="0">
                <a:solidFill>
                  <a:srgbClr val="0070C0"/>
                </a:solidFill>
              </a:rPr>
              <a:t>Why did you do that?  </a:t>
            </a:r>
          </a:p>
          <a:p>
            <a:pPr lvl="1">
              <a:spcAft>
                <a:spcPts val="600"/>
              </a:spcAft>
            </a:pPr>
            <a:r>
              <a:rPr lang="en-US" i="1" dirty="0" smtClean="0">
                <a:solidFill>
                  <a:srgbClr val="0070C0"/>
                </a:solidFill>
              </a:rPr>
              <a:t>Tell me more about how that happened.  </a:t>
            </a:r>
          </a:p>
          <a:p>
            <a:endParaRPr lang="en-US" dirty="0"/>
          </a:p>
        </p:txBody>
      </p:sp>
      <p:sp>
        <p:nvSpPr>
          <p:cNvPr id="4" name="Slide Number Placeholder 3"/>
          <p:cNvSpPr>
            <a:spLocks noGrp="1"/>
          </p:cNvSpPr>
          <p:nvPr>
            <p:ph type="sldNum" sz="quarter" idx="10"/>
          </p:nvPr>
        </p:nvSpPr>
        <p:spPr/>
        <p:txBody>
          <a:bodyPr/>
          <a:lstStyle/>
          <a:p>
            <a:fld id="{3932A089-4FA0-AF49-B954-707A78C3607E}" type="slidenum">
              <a:rPr lang="en-US" smtClean="0"/>
              <a:pPr/>
              <a:t>11</a:t>
            </a:fld>
            <a:endParaRPr lang="en-US"/>
          </a:p>
        </p:txBody>
      </p:sp>
    </p:spTree>
    <p:extLst>
      <p:ext uri="{BB962C8B-B14F-4D97-AF65-F5344CB8AC3E}">
        <p14:creationId xmlns="" xmlns:p14="http://schemas.microsoft.com/office/powerpoint/2010/main" val="30297582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latin typeface="Arial" panose="020B0604020202020204" pitchFamily="34" charset="0"/>
                <a:ea typeface="ヒラギノ角ゴ Pro W3" pitchFamily="14" charset="-128"/>
              </a:rPr>
              <a:t>Survivors have the right to express their thoughts, beliefs, feelings and opinions about what has happened to them. It is not helpful to say thing like: </a:t>
            </a:r>
            <a:r>
              <a:rPr lang="en-US" altLang="en-US" i="1" dirty="0" smtClean="0">
                <a:latin typeface="Arial" panose="020B0604020202020204" pitchFamily="34" charset="0"/>
                <a:ea typeface="ヒラギノ角ゴ Pro W3" pitchFamily="14" charset="-128"/>
              </a:rPr>
              <a:t>Don’t say that! You shouldn’t feel that way. Stop being angry/sad, it won’t help. </a:t>
            </a:r>
            <a:r>
              <a:rPr lang="en-US" altLang="en-US" dirty="0" smtClean="0">
                <a:latin typeface="Arial" panose="020B0604020202020204" pitchFamily="34" charset="0"/>
                <a:ea typeface="ヒラギノ角ゴ Pro W3" pitchFamily="14" charset="-128"/>
              </a:rPr>
              <a:t>Statements like these can make a survivor feel defensive and hesitant to talk about their thoughts or feelings.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smtClean="0">
              <a:latin typeface="Arial" panose="020B0604020202020204" pitchFamily="34" charset="0"/>
              <a:ea typeface="ヒラギノ角ゴ Pro W3" pitchFamily="14"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latin typeface="Arial" panose="020B0604020202020204" pitchFamily="34" charset="0"/>
                <a:ea typeface="ヒラギノ角ゴ Pro W3" pitchFamily="14" charset="-128"/>
              </a:rPr>
              <a:t>Instead, listen to the survivor’s words and also the feelings and attitudes that underlie what the</a:t>
            </a:r>
            <a:r>
              <a:rPr lang="en-US" altLang="en-US" baseline="0" dirty="0" smtClean="0">
                <a:latin typeface="Arial" panose="020B0604020202020204" pitchFamily="34" charset="0"/>
                <a:ea typeface="ヒラギノ角ゴ Pro W3" pitchFamily="14" charset="-128"/>
              </a:rPr>
              <a:t> person</a:t>
            </a:r>
            <a:r>
              <a:rPr lang="en-US" altLang="en-US" dirty="0" smtClean="0">
                <a:latin typeface="Arial" panose="020B0604020202020204" pitchFamily="34" charset="0"/>
                <a:ea typeface="ヒラギノ角ゴ Pro W3" pitchFamily="14" charset="-128"/>
              </a:rPr>
              <a:t> is saying. What might you say to help the survivor feel safe? </a:t>
            </a:r>
            <a:r>
              <a:rPr lang="en-US" baseline="0" dirty="0" smtClean="0"/>
              <a:t>This shows empathy and helps normalize what the person is going through.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smtClean="0">
              <a:latin typeface="Arial" panose="020B0604020202020204" pitchFamily="34" charset="0"/>
              <a:ea typeface="ヒラギノ角ゴ Pro W3" pitchFamily="14"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latin typeface="Arial" panose="020B0604020202020204" pitchFamily="34" charset="0"/>
                <a:ea typeface="ヒラギノ角ゴ Pro W3" pitchFamily="14" charset="-128"/>
              </a:rPr>
              <a:t>(</a:t>
            </a:r>
            <a:r>
              <a:rPr lang="en-US" altLang="en-US" i="1" dirty="0" smtClean="0">
                <a:latin typeface="Arial" panose="020B0604020202020204" pitchFamily="34" charset="0"/>
                <a:ea typeface="ヒラギノ角ゴ Pro W3" pitchFamily="14" charset="-128"/>
              </a:rPr>
              <a:t>It’s okay</a:t>
            </a:r>
            <a:r>
              <a:rPr lang="en-US" altLang="en-US" i="1" baseline="0" dirty="0" smtClean="0">
                <a:latin typeface="Arial" panose="020B0604020202020204" pitchFamily="34" charset="0"/>
                <a:ea typeface="ヒラギノ角ゴ Pro W3" pitchFamily="14" charset="-128"/>
              </a:rPr>
              <a:t> to feel that way. It’s normal to feel strong emotions about what happened to you, and I am here to listen and help. Take all the time you need). </a:t>
            </a:r>
            <a:endParaRPr lang="en-US" altLang="en-US" dirty="0" smtClean="0">
              <a:latin typeface="Arial" panose="020B0604020202020204" pitchFamily="34" charset="0"/>
              <a:ea typeface="ヒラギノ角ゴ Pro W3" pitchFamily="14" charset="-128"/>
            </a:endParaRP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Also try to stay away from saying things like “I understand” when discussing feelings with the survivor.   We don’t want the person to feel like we’re dismissing the complex feelings they are having by saying we understand – we will NEVER truly understand how someone is feeling since feelings are unique and personal experiences. We can understand what a survivor is saying and we can express understanding by saying “I can imagine that…must have felt scary.” </a:t>
            </a:r>
            <a:endParaRPr lang="en-US" altLang="en-US" dirty="0" smtClean="0">
              <a:latin typeface="Arial" panose="020B0604020202020204" pitchFamily="34" charset="0"/>
              <a:ea typeface="ヒラギノ角ゴ Pro W3" pitchFamily="14" charset="-128"/>
            </a:endParaRP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3932A089-4FA0-AF49-B954-707A78C3607E}" type="slidenum">
              <a:rPr lang="en-US" smtClean="0"/>
              <a:pPr/>
              <a:t>12</a:t>
            </a:fld>
            <a:endParaRPr lang="en-US"/>
          </a:p>
        </p:txBody>
      </p:sp>
    </p:spTree>
    <p:extLst>
      <p:ext uri="{BB962C8B-B14F-4D97-AF65-F5344CB8AC3E}">
        <p14:creationId xmlns="" xmlns:p14="http://schemas.microsoft.com/office/powerpoint/2010/main" val="20489138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dirty="0" smtClean="0"/>
              <a:t>Let’s review the key skills we just learned.</a:t>
            </a:r>
          </a:p>
          <a:p>
            <a:endParaRPr lang="en-US" dirty="0" smtClean="0"/>
          </a:p>
          <a:p>
            <a:r>
              <a:rPr lang="en-US" b="1" dirty="0" smtClean="0"/>
              <a:t>Active Listening</a:t>
            </a:r>
            <a:r>
              <a:rPr lang="en-US" dirty="0" smtClean="0"/>
              <a:t>:</a:t>
            </a:r>
          </a:p>
          <a:p>
            <a:pPr>
              <a:buFontTx/>
              <a:buChar char="-"/>
            </a:pPr>
            <a:r>
              <a:rPr lang="en-US" baseline="0" dirty="0" smtClean="0"/>
              <a:t>Paraphrase what you have heard</a:t>
            </a:r>
          </a:p>
          <a:p>
            <a:pPr>
              <a:buFontTx/>
              <a:buChar char="-"/>
            </a:pPr>
            <a:r>
              <a:rPr lang="en-US" baseline="0" dirty="0" smtClean="0"/>
              <a:t> Clarify</a:t>
            </a:r>
          </a:p>
          <a:p>
            <a:pPr>
              <a:buFontTx/>
              <a:buChar char="-"/>
            </a:pPr>
            <a:r>
              <a:rPr lang="en-US" baseline="0" dirty="0" smtClean="0"/>
              <a:t> Reflect back content (what you heard) and feeling (what you understand that the survivor may be feeling)</a:t>
            </a:r>
          </a:p>
          <a:p>
            <a:pPr>
              <a:buFontTx/>
              <a:buChar char="-"/>
            </a:pPr>
            <a:r>
              <a:rPr lang="en-US" baseline="0" dirty="0" smtClean="0"/>
              <a:t> Help bring the person back if they drift off</a:t>
            </a:r>
          </a:p>
          <a:p>
            <a:pPr>
              <a:buFontTx/>
              <a:buChar char="-"/>
            </a:pPr>
            <a:endParaRPr lang="en-US" baseline="0" dirty="0" smtClean="0"/>
          </a:p>
          <a:p>
            <a:pPr>
              <a:buFontTx/>
              <a:buNone/>
            </a:pPr>
            <a:r>
              <a:rPr lang="en-US" b="1" baseline="0" dirty="0" smtClean="0"/>
              <a:t>Effective questions</a:t>
            </a:r>
          </a:p>
          <a:p>
            <a:pPr>
              <a:buFontTx/>
              <a:buNone/>
            </a:pPr>
            <a:endParaRPr lang="en-US" b="1" baseline="0" dirty="0" smtClean="0"/>
          </a:p>
          <a:p>
            <a:pPr>
              <a:buFontTx/>
              <a:buNone/>
            </a:pPr>
            <a:r>
              <a:rPr lang="en-US" b="1" baseline="0" dirty="0" smtClean="0"/>
              <a:t>Validate feelings</a:t>
            </a:r>
          </a:p>
          <a:p>
            <a:pPr>
              <a:buFontTx/>
              <a:buNone/>
            </a:pPr>
            <a:endParaRPr lang="en-US" b="1" baseline="0" dirty="0" smtClean="0"/>
          </a:p>
          <a:p>
            <a:pPr>
              <a:buFontTx/>
              <a:buNone/>
            </a:pPr>
            <a:r>
              <a:rPr lang="en-US" b="1" dirty="0" smtClean="0"/>
              <a:t>**Use</a:t>
            </a:r>
            <a:r>
              <a:rPr lang="en-US" b="1" baseline="0" dirty="0" smtClean="0"/>
              <a:t> this opportunity to clarify anything the participants don’t understand about these skills.**</a:t>
            </a:r>
          </a:p>
          <a:p>
            <a:pPr>
              <a:buFontTx/>
              <a:buNone/>
            </a:pPr>
            <a:endParaRPr lang="en-US" b="1" baseline="0" dirty="0" smtClean="0"/>
          </a:p>
          <a:p>
            <a:pPr>
              <a:buFontTx/>
              <a:buNone/>
            </a:pPr>
            <a:r>
              <a:rPr lang="en-US" b="1" baseline="0" dirty="0" smtClean="0"/>
              <a:t>**Ask participants to get into pairs and practice using these skills.  One person will share a challenge they are experiencing right now (it should not be deeply personal) and the other person will listen and use these skills.  Then the participants will switch.  Emphasize that the listener should try to use every skill at least one time just for practice.   Ask them to give feedback to each other after each person has gone.** </a:t>
            </a:r>
            <a:endParaRPr lang="en-US" b="1" dirty="0"/>
          </a:p>
        </p:txBody>
      </p:sp>
      <p:sp>
        <p:nvSpPr>
          <p:cNvPr id="4" name="Slide Number Placeholder 3"/>
          <p:cNvSpPr>
            <a:spLocks noGrp="1"/>
          </p:cNvSpPr>
          <p:nvPr>
            <p:ph type="sldNum" sz="quarter" idx="10"/>
          </p:nvPr>
        </p:nvSpPr>
        <p:spPr/>
        <p:txBody>
          <a:bodyPr/>
          <a:lstStyle/>
          <a:p>
            <a:fld id="{3932A089-4FA0-AF49-B954-707A78C3607E}"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31"/>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ヒラギノ角ゴ Pro W3" pitchFamily="14" charset="-128"/>
              </a:defRPr>
            </a:lvl1pPr>
            <a:lvl2pPr marL="757066" indent="-291179">
              <a:defRPr sz="2400">
                <a:solidFill>
                  <a:schemeClr val="tx1"/>
                </a:solidFill>
                <a:latin typeface="Arial" panose="020B0604020202020204" pitchFamily="34" charset="0"/>
                <a:ea typeface="ヒラギノ角ゴ Pro W3" pitchFamily="14" charset="-128"/>
              </a:defRPr>
            </a:lvl2pPr>
            <a:lvl3pPr marL="1164717" indent="-232943">
              <a:defRPr sz="2400">
                <a:solidFill>
                  <a:schemeClr val="tx1"/>
                </a:solidFill>
                <a:latin typeface="Arial" panose="020B0604020202020204" pitchFamily="34" charset="0"/>
                <a:ea typeface="ヒラギノ角ゴ Pro W3" pitchFamily="14" charset="-128"/>
              </a:defRPr>
            </a:lvl3pPr>
            <a:lvl4pPr marL="1630604" indent="-232943">
              <a:defRPr sz="2400">
                <a:solidFill>
                  <a:schemeClr val="tx1"/>
                </a:solidFill>
                <a:latin typeface="Arial" panose="020B0604020202020204" pitchFamily="34" charset="0"/>
                <a:ea typeface="ヒラギノ角ゴ Pro W3" pitchFamily="14" charset="-128"/>
              </a:defRPr>
            </a:lvl4pPr>
            <a:lvl5pPr marL="2096491" indent="-232943">
              <a:defRPr sz="2400">
                <a:solidFill>
                  <a:schemeClr val="tx1"/>
                </a:solidFill>
                <a:latin typeface="Arial" panose="020B0604020202020204" pitchFamily="34" charset="0"/>
                <a:ea typeface="ヒラギノ角ゴ Pro W3" pitchFamily="14" charset="-128"/>
              </a:defRPr>
            </a:lvl5pPr>
            <a:lvl6pPr marL="2562377"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3028264"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94151"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960038"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fld id="{1B78C42C-E368-409C-84EF-F9A06810BFBC}" type="slidenum">
              <a:rPr lang="en-US" altLang="en-US" sz="1200">
                <a:solidFill>
                  <a:srgbClr val="000000"/>
                </a:solidFill>
              </a:rPr>
              <a:pPr/>
              <a:t>14</a:t>
            </a:fld>
            <a:endParaRPr lang="en-US" altLang="en-US" sz="1200">
              <a:solidFill>
                <a:srgbClr val="000000"/>
              </a:solidFill>
            </a:endParaRPr>
          </a:p>
        </p:txBody>
      </p:sp>
      <p:sp>
        <p:nvSpPr>
          <p:cNvPr id="32771" name="Rectangle 1026"/>
          <p:cNvSpPr>
            <a:spLocks noGrp="1" noRot="1" noChangeAspect="1" noChangeArrowheads="1" noTextEdit="1"/>
          </p:cNvSpPr>
          <p:nvPr>
            <p:ph type="sldImg"/>
          </p:nvPr>
        </p:nvSpPr>
        <p:spPr>
          <a:ln/>
        </p:spPr>
      </p:sp>
      <p:sp>
        <p:nvSpPr>
          <p:cNvPr id="32772" name="Rectangle 1027"/>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tLang="en-US" i="1" dirty="0" smtClean="0">
                <a:latin typeface="Arial" panose="020B0604020202020204" pitchFamily="34" charset="0"/>
                <a:ea typeface="ヒラギノ角ゴ Pro W3" pitchFamily="14" charset="-128"/>
              </a:rPr>
              <a:t>Use Healing </a:t>
            </a:r>
            <a:r>
              <a:rPr lang="en-US" altLang="en-US" i="1" baseline="0" dirty="0" smtClean="0">
                <a:latin typeface="Arial" panose="020B0604020202020204" pitchFamily="34" charset="0"/>
                <a:ea typeface="ヒラギノ角ゴ Pro W3" pitchFamily="14" charset="-128"/>
              </a:rPr>
              <a:t> Statements</a:t>
            </a:r>
            <a:endParaRPr lang="en-US" altLang="en-US" i="1" dirty="0" smtClean="0">
              <a:latin typeface="Arial" panose="020B0604020202020204" pitchFamily="34" charset="0"/>
              <a:ea typeface="ヒラギノ角ゴ Pro W3" pitchFamily="14" charset="-128"/>
            </a:endParaRPr>
          </a:p>
          <a:p>
            <a:endParaRPr lang="en-US" altLang="en-US" dirty="0" smtClean="0">
              <a:latin typeface="Arial" panose="020B0604020202020204" pitchFamily="34" charset="0"/>
              <a:ea typeface="ヒラギノ角ゴ Pro W3" pitchFamily="14" charset="-128"/>
            </a:endParaRPr>
          </a:p>
          <a:p>
            <a:r>
              <a:rPr lang="en-US" altLang="en-US" dirty="0" smtClean="0">
                <a:latin typeface="Arial" panose="020B0604020202020204" pitchFamily="34" charset="0"/>
                <a:ea typeface="ヒラギノ角ゴ Pro W3" pitchFamily="14" charset="-128"/>
              </a:rPr>
              <a:t>Many survivors do not disclose because of fear and shame. A positive and supportive response will help a survivor feel better, while a negative response (such as not believing the survivor, blaming her, or telling her what to do or what she should have done) can do further harm. Don’t use statements like: </a:t>
            </a:r>
            <a:r>
              <a:rPr lang="en-US" altLang="en-US" i="1" dirty="0" smtClean="0">
                <a:latin typeface="Arial" panose="020B0604020202020204" pitchFamily="34" charset="0"/>
                <a:ea typeface="ヒラギノ角ゴ Pro W3" pitchFamily="14" charset="-128"/>
              </a:rPr>
              <a:t>Why didn’t you…? You should have … I would have… If you would have done X, this may not have happened. Are you sure… </a:t>
            </a:r>
          </a:p>
          <a:p>
            <a:endParaRPr lang="en-US" sz="1200" i="1" kern="1200" baseline="0" dirty="0" smtClean="0">
              <a:solidFill>
                <a:schemeClr val="tx1"/>
              </a:solidFill>
              <a:latin typeface="Arial" panose="020B0604020202020204" pitchFamily="34" charset="0"/>
              <a:ea typeface="+mn-ea"/>
              <a:cs typeface="+mn-cs"/>
            </a:endParaRPr>
          </a:p>
          <a:p>
            <a:r>
              <a:rPr lang="en-US" sz="1200" kern="1200" baseline="0" dirty="0" smtClean="0">
                <a:solidFill>
                  <a:schemeClr val="tx1"/>
                </a:solidFill>
                <a:latin typeface="+mn-lt"/>
                <a:ea typeface="+mn-ea"/>
                <a:cs typeface="+mn-cs"/>
              </a:rPr>
              <a:t>After a survivor has shared their story, it is important to communicate compassion, validation and</a:t>
            </a:r>
          </a:p>
          <a:p>
            <a:r>
              <a:rPr lang="en-US" sz="1200" kern="1200" baseline="0" dirty="0" smtClean="0">
                <a:solidFill>
                  <a:schemeClr val="tx1"/>
                </a:solidFill>
                <a:latin typeface="+mn-lt"/>
                <a:ea typeface="+mn-ea"/>
                <a:cs typeface="+mn-cs"/>
              </a:rPr>
              <a:t>reassurance. </a:t>
            </a:r>
            <a:r>
              <a:rPr lang="en-US" altLang="en-US" dirty="0" smtClean="0">
                <a:latin typeface="Arial" panose="020B0604020202020204" pitchFamily="34" charset="0"/>
                <a:ea typeface="ヒラギノ角ゴ Pro W3" pitchFamily="14" charset="-128"/>
              </a:rPr>
              <a:t>What kinds of statements might you make to be comforting and supportive? </a:t>
            </a:r>
            <a:r>
              <a:rPr lang="en-US" altLang="en-US" b="1" dirty="0" smtClean="0">
                <a:latin typeface="Arial" panose="020B0604020202020204" pitchFamily="34" charset="0"/>
                <a:ea typeface="ヒラギノ角ゴ Pro W3" pitchFamily="14" charset="-128"/>
              </a:rPr>
              <a:t>(Brainstorm</a:t>
            </a:r>
            <a:r>
              <a:rPr lang="en-US" altLang="en-US" b="1" baseline="0" dirty="0" smtClean="0">
                <a:latin typeface="Arial" panose="020B0604020202020204" pitchFamily="34" charset="0"/>
                <a:ea typeface="ヒラギノ角ゴ Pro W3" pitchFamily="14" charset="-128"/>
              </a:rPr>
              <a:t> with the group)</a:t>
            </a:r>
            <a:endParaRPr lang="en-US" sz="1200" b="1"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r>
              <a:rPr lang="en-US" altLang="en-US" dirty="0" smtClean="0">
                <a:latin typeface="Arial" panose="020B0604020202020204" pitchFamily="34" charset="0"/>
                <a:ea typeface="ヒラギノ角ゴ Pro W3" pitchFamily="14" charset="-128"/>
              </a:rPr>
              <a:t>Survivors need to be reassured that they are not at-fault for what happened. This connects back to the importance of having survivor-centered attitudes so that we recognize that abusers are responsible for the abuse, and that survivors do not cause or deserve abuse. For example, if a survivor makes a statement like </a:t>
            </a:r>
            <a:r>
              <a:rPr lang="en-US" altLang="en-US" i="1" dirty="0" smtClean="0">
                <a:latin typeface="Arial" panose="020B0604020202020204" pitchFamily="34" charset="0"/>
                <a:ea typeface="ヒラギノ角ゴ Pro W3" pitchFamily="14" charset="-128"/>
              </a:rPr>
              <a:t>If I had only washed his clothes on time, this wouldn’t have happened, </a:t>
            </a:r>
            <a:r>
              <a:rPr lang="en-US" altLang="en-US" dirty="0" smtClean="0">
                <a:latin typeface="Arial" panose="020B0604020202020204" pitchFamily="34" charset="0"/>
                <a:ea typeface="ヒラギノ角ゴ Pro W3" pitchFamily="14" charset="-128"/>
              </a:rPr>
              <a:t>you may respond with a statement like </a:t>
            </a:r>
            <a:r>
              <a:rPr lang="en-US" altLang="en-US" i="1" dirty="0" smtClean="0">
                <a:latin typeface="Arial" panose="020B0604020202020204" pitchFamily="34" charset="0"/>
                <a:ea typeface="ヒラギノ角ゴ Pro W3" pitchFamily="14" charset="-128"/>
              </a:rPr>
              <a:t>What happened to you was not your fault </a:t>
            </a:r>
            <a:r>
              <a:rPr lang="en-US" altLang="en-US" dirty="0" smtClean="0">
                <a:latin typeface="Arial" panose="020B0604020202020204" pitchFamily="34" charset="0"/>
                <a:ea typeface="ヒラギノ角ゴ Pro W3" pitchFamily="14" charset="-128"/>
              </a:rPr>
              <a:t>or </a:t>
            </a:r>
            <a:r>
              <a:rPr lang="en-US" altLang="en-US" i="1" dirty="0" smtClean="0">
                <a:latin typeface="Arial" panose="020B0604020202020204" pitchFamily="34" charset="0"/>
                <a:ea typeface="ヒラギノ角ゴ Pro W3" pitchFamily="14" charset="-128"/>
              </a:rPr>
              <a:t>You are not responsible for what happened. </a:t>
            </a:r>
            <a:r>
              <a:rPr lang="en-US" altLang="en-US" dirty="0" smtClean="0">
                <a:latin typeface="Arial" panose="020B0604020202020204" pitchFamily="34" charset="0"/>
                <a:ea typeface="ヒラギノ角ゴ Pro W3" pitchFamily="14" charset="-128"/>
              </a:rPr>
              <a:t>What kinds of statements can you make to show belief and encouragement? (</a:t>
            </a:r>
            <a:r>
              <a:rPr lang="en-US" altLang="en-US" i="1" dirty="0" smtClean="0">
                <a:latin typeface="Arial" panose="020B0604020202020204" pitchFamily="34" charset="0"/>
                <a:ea typeface="ヒラギノ角ゴ Pro W3" pitchFamily="14" charset="-128"/>
              </a:rPr>
              <a:t>I believe you. You did the right thing by speaking up. You are strong and can heal. You did exactly what you needed to do to get through it. You have a lot of support here)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smtClean="0">
              <a:latin typeface="Arial" panose="020B0604020202020204" pitchFamily="34" charset="0"/>
              <a:ea typeface="ヒラギノ角ゴ Pro W3" pitchFamily="14" charset="-128"/>
            </a:endParaRPr>
          </a:p>
          <a:p>
            <a:r>
              <a:rPr lang="en-US" sz="1200" kern="1200" baseline="0" dirty="0" smtClean="0">
                <a:solidFill>
                  <a:schemeClr val="tx1"/>
                </a:solidFill>
                <a:latin typeface="+mn-lt"/>
                <a:ea typeface="+mn-ea"/>
                <a:cs typeface="+mn-cs"/>
              </a:rPr>
              <a:t>In addition to thanking the person for sharing something very difficult, there are a few simple</a:t>
            </a:r>
          </a:p>
          <a:p>
            <a:r>
              <a:rPr lang="en-US" sz="1200" kern="1200" baseline="0" dirty="0" smtClean="0">
                <a:solidFill>
                  <a:schemeClr val="tx1"/>
                </a:solidFill>
                <a:latin typeface="+mn-lt"/>
                <a:ea typeface="+mn-ea"/>
                <a:cs typeface="+mn-cs"/>
              </a:rPr>
              <a:t>statements you can say that can be very powerful and supportive for the person to hear. These statements, called</a:t>
            </a:r>
          </a:p>
          <a:p>
            <a:r>
              <a:rPr lang="en-US" sz="1200" kern="1200" baseline="0" dirty="0" smtClean="0">
                <a:solidFill>
                  <a:schemeClr val="tx1"/>
                </a:solidFill>
                <a:latin typeface="+mn-lt"/>
                <a:ea typeface="+mn-ea"/>
                <a:cs typeface="+mn-cs"/>
              </a:rPr>
              <a:t>Healing Statements” can be an import part of a survivor’s healing.</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Validate and empower the survivor by saying, “You were very brave for sharing that with me.”</a:t>
            </a:r>
          </a:p>
          <a:p>
            <a:r>
              <a:rPr lang="en-US" sz="1200" kern="1200" baseline="0" dirty="0" smtClean="0">
                <a:solidFill>
                  <a:schemeClr val="tx1"/>
                </a:solidFill>
                <a:latin typeface="+mn-lt"/>
                <a:ea typeface="+mn-ea"/>
                <a:cs typeface="+mn-cs"/>
              </a:rPr>
              <a:t>Continue to build trust by saying, “I believe you.”</a:t>
            </a:r>
          </a:p>
          <a:p>
            <a:r>
              <a:rPr lang="en-US" sz="1200" kern="1200" baseline="0" dirty="0" smtClean="0">
                <a:solidFill>
                  <a:schemeClr val="tx1"/>
                </a:solidFill>
                <a:latin typeface="+mn-lt"/>
                <a:ea typeface="+mn-ea"/>
                <a:cs typeface="+mn-cs"/>
              </a:rPr>
              <a:t>Express empathy by saying, “I am sorry this happened to you,” or “I am so sorry you are going through this.”</a:t>
            </a:r>
          </a:p>
          <a:p>
            <a:r>
              <a:rPr lang="en-US" sz="1200" kern="1200" baseline="0" dirty="0" smtClean="0">
                <a:solidFill>
                  <a:schemeClr val="tx1"/>
                </a:solidFill>
                <a:latin typeface="+mn-lt"/>
                <a:ea typeface="+mn-ea"/>
                <a:cs typeface="+mn-cs"/>
              </a:rPr>
              <a:t>Provide reassurance that what happened was not their fault by saying “You are not to blame” or “What</a:t>
            </a:r>
          </a:p>
          <a:p>
            <a:r>
              <a:rPr lang="en-US" sz="1200" kern="1200" baseline="0" dirty="0" smtClean="0">
                <a:solidFill>
                  <a:schemeClr val="tx1"/>
                </a:solidFill>
                <a:latin typeface="+mn-lt"/>
                <a:ea typeface="+mn-ea"/>
                <a:cs typeface="+mn-cs"/>
              </a:rPr>
              <a:t>happened was not your fault.”</a:t>
            </a:r>
          </a:p>
          <a:p>
            <a:r>
              <a:rPr lang="en-US" altLang="en-US" sz="1200" kern="1200" baseline="0" dirty="0" smtClean="0">
                <a:solidFill>
                  <a:schemeClr val="tx1"/>
                </a:solidFill>
                <a:latin typeface="+mn-lt"/>
                <a:ea typeface="+mn-ea"/>
                <a:cs typeface="+mn-cs"/>
              </a:rPr>
              <a:t>Builds relationship: “I am glad that you told me. </a:t>
            </a:r>
            <a:endParaRPr lang="en-US" altLang="en-US" dirty="0" smtClean="0">
              <a:latin typeface="Arial" panose="020B0604020202020204" pitchFamily="34" charset="0"/>
              <a:ea typeface="ヒラギノ角ゴ Pro W3" pitchFamily="14"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smtClean="0">
              <a:latin typeface="Arial" panose="020B0604020202020204" pitchFamily="34" charset="0"/>
              <a:ea typeface="ヒラギノ角ゴ Pro W3" pitchFamily="14"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smtClean="0">
              <a:latin typeface="Arial" panose="020B0604020202020204" pitchFamily="34" charset="0"/>
              <a:ea typeface="ヒラギノ角ゴ Pro W3" pitchFamily="14" charset="-128"/>
            </a:endParaRPr>
          </a:p>
          <a:p>
            <a:endParaRPr lang="en-US" altLang="en-US" b="1" dirty="0" smtClean="0">
              <a:latin typeface="Arial" panose="020B0604020202020204" pitchFamily="34" charset="0"/>
              <a:ea typeface="ヒラギノ角ゴ Pro W3" pitchFamily="14" charset="-128"/>
            </a:endParaRPr>
          </a:p>
          <a:p>
            <a:endParaRPr lang="en-US" altLang="en-US" dirty="0" smtClean="0">
              <a:latin typeface="Arial" panose="020B0604020202020204" pitchFamily="34" charset="0"/>
              <a:ea typeface="ヒラギノ角ゴ Pro W3" pitchFamily="14" charset="-128"/>
            </a:endParaRPr>
          </a:p>
        </p:txBody>
      </p:sp>
    </p:spTree>
    <p:extLst>
      <p:ext uri="{BB962C8B-B14F-4D97-AF65-F5344CB8AC3E}">
        <p14:creationId xmlns="" xmlns:p14="http://schemas.microsoft.com/office/powerpoint/2010/main" val="14272381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just saw some examples of</a:t>
            </a:r>
            <a:r>
              <a:rPr lang="en-US" baseline="0" dirty="0" smtClean="0"/>
              <a:t> Healing Statements. What are some other Healing Statements we could use with survivors? Go ahead and get into small groups. Whether they are phrases you currently use in your own work or new statements, discuss what some other healing statements might be. </a:t>
            </a:r>
            <a:r>
              <a:rPr lang="en-US" b="1" baseline="0" dirty="0" smtClean="0"/>
              <a:t>*Give out copies of Handout 9.2.* </a:t>
            </a:r>
            <a:r>
              <a:rPr lang="en-US" baseline="0" dirty="0" smtClean="0"/>
              <a:t>Write them down under the category you think the statement fits in – remember, a statement may fit in more than one category. After about 10 minutes, we will come back to the larger group.</a:t>
            </a:r>
          </a:p>
          <a:p>
            <a:endParaRPr lang="en-US" baseline="0" dirty="0" smtClean="0"/>
          </a:p>
          <a:p>
            <a:r>
              <a:rPr lang="en-US" b="1" baseline="0" dirty="0" smtClean="0"/>
              <a:t>*During the group discussion, write down the new phrases that the groups present on a flip chart, if possible. Discuss the new statements and how they fit in with the various categories</a:t>
            </a:r>
          </a:p>
        </p:txBody>
      </p:sp>
      <p:sp>
        <p:nvSpPr>
          <p:cNvPr id="4" name="Slide Number Placeholder 3"/>
          <p:cNvSpPr>
            <a:spLocks noGrp="1"/>
          </p:cNvSpPr>
          <p:nvPr>
            <p:ph type="sldNum" sz="quarter" idx="10"/>
          </p:nvPr>
        </p:nvSpPr>
        <p:spPr/>
        <p:txBody>
          <a:bodyPr/>
          <a:lstStyle/>
          <a:p>
            <a:fld id="{90DE82CF-111A-48C3-9B62-44A2FA92CA0D}" type="slidenum">
              <a:rPr lang="en-US" smtClean="0"/>
              <a:pPr/>
              <a:t>15</a:t>
            </a:fld>
            <a:endParaRPr lang="en-US"/>
          </a:p>
        </p:txBody>
      </p:sp>
    </p:spTree>
    <p:extLst>
      <p:ext uri="{BB962C8B-B14F-4D97-AF65-F5344CB8AC3E}">
        <p14:creationId xmlns:p14="http://schemas.microsoft.com/office/powerpoint/2010/main" xmlns="" val="21134558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b="1" dirty="0" smtClean="0">
                <a:latin typeface="Arial" panose="020B0604020202020204" pitchFamily="34" charset="0"/>
                <a:ea typeface="ヒラギノ角ゴ Pro W3" pitchFamily="14" charset="-128"/>
              </a:rPr>
              <a:t>Follow the survivor’s lead:  </a:t>
            </a:r>
          </a:p>
          <a:p>
            <a:endParaRPr lang="en-US" altLang="en-US" b="1" dirty="0" smtClean="0">
              <a:latin typeface="Arial" panose="020B0604020202020204" pitchFamily="34" charset="0"/>
              <a:ea typeface="ヒラギノ角ゴ Pro W3" pitchFamily="14" charset="-128"/>
            </a:endParaRPr>
          </a:p>
          <a:p>
            <a:r>
              <a:rPr lang="en-US" dirty="0" smtClean="0"/>
              <a:t>You want to follow the survivor’s pace</a:t>
            </a:r>
            <a:r>
              <a:rPr lang="en-US" baseline="0" dirty="0" smtClean="0"/>
              <a:t> and lead. Let the person tell their story the way they want to and at a pace that they want to. You don’t want to rush a survivor in telling their story, nor do you want to force the person to share something they do not want to share.  </a:t>
            </a:r>
            <a:r>
              <a:rPr lang="en-US" altLang="en-US" dirty="0" smtClean="0">
                <a:latin typeface="Arial" panose="020B0604020202020204" pitchFamily="34" charset="0"/>
                <a:ea typeface="ヒラギノ角ゴ Pro W3" pitchFamily="14" charset="-128"/>
              </a:rPr>
              <a:t>You do not need to know every detail about what happened. You only need to know as much as the survivor is willing to share. Don’t press for info the survivor is not willing or ready to share. A survivor has the right to share all, only some, or none of the information about what happened. </a:t>
            </a:r>
          </a:p>
          <a:p>
            <a:endParaRPr lang="en-US" altLang="en-US" dirty="0" smtClean="0">
              <a:latin typeface="Arial" panose="020B0604020202020204" pitchFamily="34" charset="0"/>
              <a:ea typeface="ヒラギノ角ゴ Pro W3" pitchFamily="14" charset="-128"/>
            </a:endParaRPr>
          </a:p>
          <a:p>
            <a:r>
              <a:rPr lang="en-US" altLang="en-US" dirty="0" smtClean="0">
                <a:latin typeface="Arial" panose="020B0604020202020204" pitchFamily="34" charset="0"/>
                <a:ea typeface="ヒラギノ角ゴ Pro W3" pitchFamily="14" charset="-128"/>
              </a:rPr>
              <a:t>What kinds of statements can you make to show the person</a:t>
            </a:r>
            <a:r>
              <a:rPr lang="en-US" altLang="en-US" baseline="0" dirty="0" smtClean="0">
                <a:latin typeface="Arial" panose="020B0604020202020204" pitchFamily="34" charset="0"/>
                <a:ea typeface="ヒラギノ角ゴ Pro W3" pitchFamily="14" charset="-128"/>
              </a:rPr>
              <a:t> </a:t>
            </a:r>
            <a:r>
              <a:rPr lang="en-US" altLang="en-US" dirty="0" smtClean="0">
                <a:latin typeface="Arial" panose="020B0604020202020204" pitchFamily="34" charset="0"/>
                <a:ea typeface="ヒラギノ角ゴ Pro W3" pitchFamily="14" charset="-128"/>
              </a:rPr>
              <a:t>you</a:t>
            </a:r>
            <a:r>
              <a:rPr lang="en-US" altLang="en-US" baseline="0" dirty="0" smtClean="0">
                <a:latin typeface="Arial" panose="020B0604020202020204" pitchFamily="34" charset="0"/>
                <a:ea typeface="ヒラギノ角ゴ Pro W3" pitchFamily="14" charset="-128"/>
              </a:rPr>
              <a:t> are</a:t>
            </a:r>
            <a:r>
              <a:rPr lang="en-US" altLang="en-US" dirty="0" smtClean="0">
                <a:latin typeface="Arial" panose="020B0604020202020204" pitchFamily="34" charset="0"/>
                <a:ea typeface="ヒラギノ角ゴ Pro W3" pitchFamily="14" charset="-128"/>
              </a:rPr>
              <a:t> following their lead? </a:t>
            </a:r>
            <a:r>
              <a:rPr lang="en-US" altLang="en-US" i="1" dirty="0" smtClean="0">
                <a:latin typeface="Arial" panose="020B0604020202020204" pitchFamily="34" charset="0"/>
                <a:ea typeface="ヒラギノ角ゴ Pro W3" pitchFamily="14" charset="-128"/>
              </a:rPr>
              <a:t>(It’s OK, take your time.</a:t>
            </a:r>
            <a:r>
              <a:rPr lang="en-US" altLang="en-US" i="1" baseline="0" dirty="0" smtClean="0">
                <a:latin typeface="Arial" panose="020B0604020202020204" pitchFamily="34" charset="0"/>
                <a:ea typeface="ヒラギノ角ゴ Pro W3" pitchFamily="14" charset="-128"/>
              </a:rPr>
              <a:t> We can come back to that later if you don’t want to talk about it now.)</a:t>
            </a:r>
            <a:endParaRPr lang="en-US" altLang="en-US" dirty="0" smtClean="0">
              <a:latin typeface="Arial" panose="020B0604020202020204" pitchFamily="34" charset="0"/>
              <a:ea typeface="ヒラギノ角ゴ Pro W3" pitchFamily="14" charset="-128"/>
            </a:endParaRPr>
          </a:p>
          <a:p>
            <a:endParaRPr lang="en-US" dirty="0" smtClean="0"/>
          </a:p>
          <a:p>
            <a:r>
              <a:rPr lang="en-US" baseline="0" dirty="0" smtClean="0"/>
              <a:t>Remember that it’s always ok to take breaks both for you and the survivor – make sure the person knows this from the beginning.  If they want to take a break and it is safe and relevant in your context, ask the person if they need a drink of water or something or if they would like to get some fresh air.  Disclosing experiences of GBV is not easy and is often triggering for survivors so it’s important that we help them go slowly and feel safe in their disclosure. </a:t>
            </a:r>
            <a:endParaRPr lang="en-US" dirty="0"/>
          </a:p>
        </p:txBody>
      </p:sp>
      <p:sp>
        <p:nvSpPr>
          <p:cNvPr id="4" name="Slide Number Placeholder 3"/>
          <p:cNvSpPr>
            <a:spLocks noGrp="1"/>
          </p:cNvSpPr>
          <p:nvPr>
            <p:ph type="sldNum" sz="quarter" idx="10"/>
          </p:nvPr>
        </p:nvSpPr>
        <p:spPr/>
        <p:txBody>
          <a:bodyPr/>
          <a:lstStyle/>
          <a:p>
            <a:fld id="{3932A089-4FA0-AF49-B954-707A78C3607E}" type="slidenum">
              <a:rPr lang="en-US" smtClean="0"/>
              <a:pPr/>
              <a:t>16</a:t>
            </a:fld>
            <a:endParaRPr lang="en-US"/>
          </a:p>
        </p:txBody>
      </p:sp>
    </p:spTree>
    <p:extLst>
      <p:ext uri="{BB962C8B-B14F-4D97-AF65-F5344CB8AC3E}">
        <p14:creationId xmlns="" xmlns:p14="http://schemas.microsoft.com/office/powerpoint/2010/main" val="40504755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Working with survivor – we should be speaking in the same language.  Working through a translator is not ideal, but in the event that it is the only option,</a:t>
            </a:r>
            <a:r>
              <a:rPr lang="en-US" baseline="0" dirty="0" smtClean="0"/>
              <a:t> be sure that the translator is someone trained on the GBV guiding principles, understands that they are bound to maintaining confidentiality, and that they should translate exactly what you (as the caseworker / helper) and the survivor say (in other words they should not summarize, paraphrase, or add their own interpretation.  Service providers must be very strict with translators in this regard.  </a:t>
            </a:r>
          </a:p>
          <a:p>
            <a:endParaRPr lang="en-US" dirty="0" smtClean="0"/>
          </a:p>
          <a:p>
            <a:r>
              <a:rPr lang="en-US" dirty="0" smtClean="0"/>
              <a:t>We should be using simple words that the</a:t>
            </a:r>
            <a:r>
              <a:rPr lang="en-US" baseline="0" dirty="0" smtClean="0"/>
              <a:t> person</a:t>
            </a:r>
            <a:r>
              <a:rPr lang="en-US" dirty="0" smtClean="0"/>
              <a:t> will know – for example – they</a:t>
            </a:r>
            <a:r>
              <a:rPr lang="en-US" baseline="0" dirty="0" smtClean="0"/>
              <a:t> </a:t>
            </a:r>
            <a:r>
              <a:rPr lang="en-US" dirty="0" smtClean="0"/>
              <a:t>may not know what “GBV” is</a:t>
            </a:r>
            <a:r>
              <a:rPr lang="en-US" baseline="0" dirty="0" smtClean="0"/>
              <a:t> (use their words to describe what happened) or what a </a:t>
            </a:r>
            <a:r>
              <a:rPr lang="en-US" dirty="0" smtClean="0"/>
              <a:t>“caseworker” is</a:t>
            </a:r>
            <a:r>
              <a:rPr lang="en-US" baseline="0" dirty="0" smtClean="0"/>
              <a:t> (so just describe that this is someone who listens and helps).  Also, the person will probably </a:t>
            </a:r>
            <a:r>
              <a:rPr lang="en-US" dirty="0" smtClean="0"/>
              <a:t>not know what a “referral” is or a “case action plan” or a</a:t>
            </a:r>
            <a:r>
              <a:rPr lang="en-US" baseline="0" dirty="0" smtClean="0"/>
              <a:t> “</a:t>
            </a:r>
            <a:r>
              <a:rPr lang="en-US" dirty="0" smtClean="0"/>
              <a:t>safety plan”.  Use simple words to describe these things.  </a:t>
            </a:r>
          </a:p>
        </p:txBody>
      </p:sp>
      <p:sp>
        <p:nvSpPr>
          <p:cNvPr id="4" name="Slide Number Placeholder 3"/>
          <p:cNvSpPr>
            <a:spLocks noGrp="1"/>
          </p:cNvSpPr>
          <p:nvPr>
            <p:ph type="sldNum" sz="quarter" idx="10"/>
          </p:nvPr>
        </p:nvSpPr>
        <p:spPr/>
        <p:txBody>
          <a:bodyPr/>
          <a:lstStyle/>
          <a:p>
            <a:fld id="{3932A089-4FA0-AF49-B954-707A78C3607E}" type="slidenum">
              <a:rPr lang="en-US" smtClean="0"/>
              <a:pPr/>
              <a:t>17</a:t>
            </a:fld>
            <a:endParaRPr lang="en-US"/>
          </a:p>
        </p:txBody>
      </p:sp>
    </p:spTree>
    <p:extLst>
      <p:ext uri="{BB962C8B-B14F-4D97-AF65-F5344CB8AC3E}">
        <p14:creationId xmlns="" xmlns:p14="http://schemas.microsoft.com/office/powerpoint/2010/main" val="19792116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sz="1200" dirty="0" smtClean="0"/>
          </a:p>
          <a:p>
            <a:pPr algn="l"/>
            <a:r>
              <a:rPr lang="en-US" sz="1200" dirty="0" smtClean="0"/>
              <a:t>In small groups, come up with a list of at least 5 “professional” terms and/or phrases that we use in this field and ‘translate’ them into simple, clear language. We’ll go around the room and share our words and translations when we’re finished. </a:t>
            </a:r>
          </a:p>
          <a:p>
            <a:endParaRPr lang="en-US" dirty="0"/>
          </a:p>
        </p:txBody>
      </p:sp>
      <p:sp>
        <p:nvSpPr>
          <p:cNvPr id="4" name="Slide Number Placeholder 3"/>
          <p:cNvSpPr>
            <a:spLocks noGrp="1"/>
          </p:cNvSpPr>
          <p:nvPr>
            <p:ph type="sldNum" sz="quarter" idx="10"/>
          </p:nvPr>
        </p:nvSpPr>
        <p:spPr/>
        <p:txBody>
          <a:bodyPr/>
          <a:lstStyle/>
          <a:p>
            <a:fld id="{3932A089-4FA0-AF49-B954-707A78C3607E}" type="slidenum">
              <a:rPr lang="en-US" smtClean="0"/>
              <a:pPr/>
              <a:t>18</a:t>
            </a:fld>
            <a:endParaRPr lang="en-US"/>
          </a:p>
        </p:txBody>
      </p:sp>
    </p:spTree>
    <p:extLst>
      <p:ext uri="{BB962C8B-B14F-4D97-AF65-F5344CB8AC3E}">
        <p14:creationId xmlns="" xmlns:p14="http://schemas.microsoft.com/office/powerpoint/2010/main" val="15610302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Silence is a powerful communication tool.  </a:t>
            </a:r>
          </a:p>
          <a:p>
            <a:r>
              <a:rPr lang="en-US" dirty="0" smtClean="0"/>
              <a:t>It is really powerful when a survivor is getting upset for us to just sit there with her.  We let her cry.  We tell her it is ok. . .and we remain silent with her until she is ready to move on.</a:t>
            </a:r>
          </a:p>
          <a:p>
            <a:r>
              <a:rPr lang="en-US" dirty="0" smtClean="0"/>
              <a:t>It communicates to her that we are here and we are listening and we aren’t going away, even during</a:t>
            </a:r>
            <a:r>
              <a:rPr lang="en-US" baseline="0" dirty="0" smtClean="0"/>
              <a:t> bad times</a:t>
            </a:r>
            <a:r>
              <a:rPr lang="en-US" dirty="0" smtClean="0"/>
              <a:t>.  </a:t>
            </a:r>
          </a:p>
          <a:p>
            <a:endParaRPr lang="en-US" dirty="0" smtClean="0"/>
          </a:p>
        </p:txBody>
      </p:sp>
      <p:sp>
        <p:nvSpPr>
          <p:cNvPr id="4" name="Slide Number Placeholder 3"/>
          <p:cNvSpPr>
            <a:spLocks noGrp="1"/>
          </p:cNvSpPr>
          <p:nvPr>
            <p:ph type="sldNum" sz="quarter" idx="10"/>
          </p:nvPr>
        </p:nvSpPr>
        <p:spPr/>
        <p:txBody>
          <a:bodyPr/>
          <a:lstStyle/>
          <a:p>
            <a:fld id="{3932A089-4FA0-AF49-B954-707A78C3607E}" type="slidenum">
              <a:rPr lang="en-US" smtClean="0"/>
              <a:pPr/>
              <a:t>19</a:t>
            </a:fld>
            <a:endParaRPr lang="en-US"/>
          </a:p>
        </p:txBody>
      </p:sp>
    </p:spTree>
    <p:extLst>
      <p:ext uri="{BB962C8B-B14F-4D97-AF65-F5344CB8AC3E}">
        <p14:creationId xmlns="" xmlns:p14="http://schemas.microsoft.com/office/powerpoint/2010/main" val="3526046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smtClean="0">
                <a:solidFill>
                  <a:schemeClr val="tx1"/>
                </a:solidFill>
                <a:effectLst/>
                <a:latin typeface="+mn-lt"/>
                <a:ea typeface="+mn-ea"/>
                <a:cs typeface="+mn-cs"/>
              </a:rPr>
              <a:t>Overview - Module 9:</a:t>
            </a:r>
            <a:r>
              <a:rPr lang="en-US" sz="1200" b="1" kern="1200" baseline="0" dirty="0" smtClean="0">
                <a:solidFill>
                  <a:schemeClr val="tx1"/>
                </a:solidFill>
                <a:effectLst/>
                <a:latin typeface="+mn-lt"/>
                <a:ea typeface="+mn-ea"/>
                <a:cs typeface="+mn-cs"/>
              </a:rPr>
              <a:t> Communication Skills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Learning Objectives</a:t>
            </a:r>
          </a:p>
          <a:p>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Understand the importance of strong communication skills</a:t>
            </a:r>
          </a:p>
          <a:p>
            <a:pPr marL="171450" lvl="0" indent="-171450">
              <a:buFont typeface="Arial" charset="0"/>
              <a:buChar char="•"/>
            </a:pPr>
            <a:r>
              <a:rPr lang="en-US" sz="1200" kern="1200" dirty="0" smtClean="0">
                <a:solidFill>
                  <a:schemeClr val="tx1"/>
                </a:solidFill>
                <a:effectLst/>
                <a:latin typeface="+mn-lt"/>
                <a:ea typeface="+mn-ea"/>
                <a:cs typeface="+mn-cs"/>
              </a:rPr>
              <a:t>Define engagement and its components</a:t>
            </a:r>
          </a:p>
          <a:p>
            <a:pPr marL="171450" lvl="0" indent="-171450">
              <a:buFont typeface="Arial" charset="0"/>
              <a:buChar char="•"/>
            </a:pPr>
            <a:r>
              <a:rPr lang="en-US" sz="1200" kern="1200" dirty="0" smtClean="0">
                <a:solidFill>
                  <a:schemeClr val="tx1"/>
                </a:solidFill>
                <a:effectLst/>
                <a:latin typeface="+mn-lt"/>
                <a:ea typeface="+mn-ea"/>
                <a:cs typeface="+mn-cs"/>
              </a:rPr>
              <a:t>Learn and practice various communication skills</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Duration</a:t>
            </a:r>
            <a:r>
              <a:rPr lang="en-US" sz="1200" b="0" kern="1200" dirty="0" smtClean="0">
                <a:solidFill>
                  <a:schemeClr val="tx1"/>
                </a:solidFill>
                <a:effectLst/>
                <a:latin typeface="+mn-lt"/>
                <a:ea typeface="+mn-ea"/>
                <a:cs typeface="+mn-cs"/>
              </a:rPr>
              <a:t>:</a:t>
            </a:r>
            <a:r>
              <a:rPr lang="en-US" sz="1200" b="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1 hour 30 minutes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Materials</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9.1 – Respectful</a:t>
            </a:r>
            <a:r>
              <a:rPr lang="en-US" sz="1200" kern="1200" baseline="0" dirty="0" smtClean="0">
                <a:solidFill>
                  <a:schemeClr val="tx1"/>
                </a:solidFill>
                <a:effectLst/>
                <a:latin typeface="+mn-lt"/>
                <a:ea typeface="+mn-ea"/>
                <a:cs typeface="+mn-cs"/>
              </a:rPr>
              <a:t> &amp; Supportive </a:t>
            </a:r>
            <a:r>
              <a:rPr lang="en-US" sz="1200" kern="1200" dirty="0" smtClean="0">
                <a:solidFill>
                  <a:schemeClr val="tx1"/>
                </a:solidFill>
                <a:effectLst/>
                <a:latin typeface="+mn-lt"/>
                <a:ea typeface="+mn-ea"/>
                <a:cs typeface="+mn-cs"/>
              </a:rPr>
              <a:t>Communication (one for each participant)</a:t>
            </a:r>
            <a:r>
              <a:rPr lang="en-US" dirty="0" smtClean="0">
                <a:effectLst/>
              </a:rPr>
              <a:t> </a:t>
            </a:r>
          </a:p>
          <a:p>
            <a:pPr marL="171450" lvl="0" indent="-171450">
              <a:buFont typeface="Arial" charset="0"/>
              <a:buChar char="•"/>
            </a:pPr>
            <a:r>
              <a:rPr lang="en-US" dirty="0" smtClean="0">
                <a:effectLst/>
              </a:rPr>
              <a:t>Handout 9.2 –</a:t>
            </a:r>
            <a:r>
              <a:rPr lang="en-US" baseline="0" dirty="0" smtClean="0">
                <a:effectLst/>
              </a:rPr>
              <a:t> Healing Statements (one for each participant)</a:t>
            </a:r>
            <a:endParaRPr lang="en-US" dirty="0" smtClean="0">
              <a:effectLst/>
            </a:endParaRPr>
          </a:p>
          <a:p>
            <a:pPr marL="0" lvl="0" indent="0">
              <a:buFont typeface="Arial" charset="0"/>
              <a:buNone/>
            </a:pPr>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Preparation</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Print handouts </a:t>
            </a:r>
          </a:p>
          <a:p>
            <a:pPr marL="171450" lvl="0" indent="-171450">
              <a:buFont typeface="Arial" charset="0"/>
              <a:buChar char="•"/>
            </a:pPr>
            <a:r>
              <a:rPr lang="en-US" sz="1200" kern="1200" dirty="0" smtClean="0">
                <a:solidFill>
                  <a:schemeClr val="tx1"/>
                </a:solidFill>
                <a:effectLst/>
                <a:latin typeface="+mn-lt"/>
                <a:ea typeface="+mn-ea"/>
                <a:cs typeface="+mn-cs"/>
              </a:rPr>
              <a:t>Arrange room </a:t>
            </a:r>
          </a:p>
          <a:p>
            <a:pPr marL="171450" lvl="0" indent="-171450">
              <a:buFont typeface="Arial" charset="0"/>
              <a:buChar char="•"/>
            </a:pPr>
            <a:r>
              <a:rPr lang="en-US" sz="1200" kern="1200" dirty="0" smtClean="0">
                <a:solidFill>
                  <a:schemeClr val="tx1"/>
                </a:solidFill>
                <a:effectLst/>
                <a:latin typeface="+mn-lt"/>
                <a:ea typeface="+mn-ea"/>
                <a:cs typeface="+mn-cs"/>
              </a:rPr>
              <a:t>Review slides and presenter notes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Outline</a:t>
            </a:r>
            <a:endParaRPr lang="en-US" sz="120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Objectives &amp; Introduction (1-2)</a:t>
            </a:r>
          </a:p>
          <a:p>
            <a:r>
              <a:rPr lang="en-US" sz="1200" kern="1200" dirty="0" smtClean="0">
                <a:solidFill>
                  <a:schemeClr val="tx1"/>
                </a:solidFill>
                <a:effectLst/>
                <a:latin typeface="+mn-lt"/>
                <a:ea typeface="+mn-ea"/>
                <a:cs typeface="+mn-cs"/>
              </a:rPr>
              <a:t>10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Communication for Helping Relationships &amp; Engagement (3-4)</a:t>
            </a:r>
          </a:p>
          <a:p>
            <a:r>
              <a:rPr lang="en-US" sz="1200" kern="1200" dirty="0" smtClean="0">
                <a:solidFill>
                  <a:schemeClr val="tx1"/>
                </a:solidFill>
                <a:effectLst/>
                <a:latin typeface="+mn-lt"/>
                <a:ea typeface="+mn-ea"/>
                <a:cs typeface="+mn-cs"/>
              </a:rPr>
              <a:t>10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Elements of Communication (5-8)</a:t>
            </a:r>
          </a:p>
          <a:p>
            <a:r>
              <a:rPr lang="en-US" sz="1200" kern="1200" dirty="0" smtClean="0">
                <a:solidFill>
                  <a:schemeClr val="tx1"/>
                </a:solidFill>
                <a:effectLst/>
                <a:latin typeface="+mn-lt"/>
                <a:ea typeface="+mn-ea"/>
                <a:cs typeface="+mn-cs"/>
              </a:rPr>
              <a:t>45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Communication Strategies (9-21)</a:t>
            </a:r>
          </a:p>
          <a:p>
            <a:r>
              <a:rPr lang="en-US" sz="1200" kern="1200" dirty="0" smtClean="0">
                <a:solidFill>
                  <a:schemeClr val="tx1"/>
                </a:solidFill>
                <a:effectLst/>
                <a:latin typeface="+mn-lt"/>
                <a:ea typeface="+mn-ea"/>
                <a:cs typeface="+mn-cs"/>
              </a:rPr>
              <a:t>15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Putting</a:t>
            </a:r>
            <a:r>
              <a:rPr lang="en-US" sz="1200" kern="1200" baseline="0" dirty="0" smtClean="0">
                <a:solidFill>
                  <a:schemeClr val="tx1"/>
                </a:solidFill>
                <a:effectLst/>
                <a:latin typeface="+mn-lt"/>
                <a:ea typeface="+mn-ea"/>
                <a:cs typeface="+mn-cs"/>
              </a:rPr>
              <a:t> it All Together (22)</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US" sz="1200" kern="1200" baseline="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Closing (23)</a:t>
            </a:r>
          </a:p>
          <a:p>
            <a:endParaRPr lang="en-US" sz="1200" b="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Technical Notes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Using this Module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this module, it is important to demonstrate, as a facilitator, the same kinds of communication you would like case workers to use with survivors. If your group is very comfortable with you and with each other, you can spend a few minutes doing the opposite – that is, using body language and kinds of communication that are not helpful (looking away, crossing your arms in front of you, asking only closed questions, using complicated language – and then after a few minutes ask participants how it felt. There will likely be some confusion at first, but it can be good experiential learning.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Facilitator Knowledge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Facilitators should be familiar with good communication techniques, including nonverbal communication.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Key Messages</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Engagement with a survivor depends on our interpersonal skills (observing, attending, and listening) and qualities (warmth, empathy, respect, and genuineness)</a:t>
            </a:r>
          </a:p>
          <a:p>
            <a:pPr marL="171450" lvl="0" indent="-171450">
              <a:buFont typeface="Arial" charset="0"/>
              <a:buChar char="•"/>
            </a:pPr>
            <a:r>
              <a:rPr lang="en-US" sz="1200" kern="1200" dirty="0" smtClean="0">
                <a:solidFill>
                  <a:schemeClr val="tx1"/>
                </a:solidFill>
                <a:effectLst/>
                <a:latin typeface="+mn-lt"/>
                <a:ea typeface="+mn-ea"/>
                <a:cs typeface="+mn-cs"/>
              </a:rPr>
              <a:t>Communication is made up of three elements: the content or words we use, tone and delivery, and non-verbal communication</a:t>
            </a:r>
          </a:p>
          <a:p>
            <a:pPr marL="171450" lvl="0" indent="-171450">
              <a:buFont typeface="Arial" charset="0"/>
              <a:buChar char="•"/>
            </a:pPr>
            <a:r>
              <a:rPr lang="en-US" sz="1200" kern="1200" dirty="0" smtClean="0">
                <a:solidFill>
                  <a:schemeClr val="tx1"/>
                </a:solidFill>
                <a:effectLst/>
                <a:latin typeface="+mn-lt"/>
                <a:ea typeface="+mn-ea"/>
                <a:cs typeface="+mn-cs"/>
              </a:rPr>
              <a:t>Communication strategies to use: active listening, effective questioning, validate feelings, use healing statements, follow the survivor’s pace, use simple and same language, use silence when appropriate</a:t>
            </a:r>
          </a:p>
          <a:p>
            <a:pPr eaLnBrk="1" hangingPunct="1">
              <a:spcBef>
                <a:spcPct val="0"/>
              </a:spcBef>
            </a:pPr>
            <a:endParaRPr lang="en-US" dirty="0" smtClean="0"/>
          </a:p>
        </p:txBody>
      </p:sp>
      <p:sp>
        <p:nvSpPr>
          <p:cNvPr id="34820" name="Slide Number Placeholder 3"/>
          <p:cNvSpPr>
            <a:spLocks noGrp="1"/>
          </p:cNvSpPr>
          <p:nvPr>
            <p:ph type="sldNum" sz="quarter" idx="5"/>
          </p:nvPr>
        </p:nvSpPr>
        <p:spPr bwMode="auto">
          <a:noFill/>
          <a:ln>
            <a:miter lim="800000"/>
            <a:headEnd/>
            <a:tailEnd/>
          </a:ln>
        </p:spPr>
        <p:txBody>
          <a:bodyPr/>
          <a:lstStyle/>
          <a:p>
            <a:fld id="{C2D44066-B45F-4E38-A100-9B204B60426C}"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dirty="0" smtClean="0"/>
              <a:t>We’re going to sit together in silence and stillness for 2 minutes. Please don’t draw, write or do any work during these 2 minutes. Observe how you feel. Are you uncomfortable? Are you relaxed? Do you feel anxious?</a:t>
            </a:r>
          </a:p>
          <a:p>
            <a:pPr algn="l"/>
            <a:endParaRPr lang="en-US" sz="1200" dirty="0" smtClean="0"/>
          </a:p>
          <a:p>
            <a:pPr algn="l"/>
            <a:r>
              <a:rPr lang="en-US" sz="1200" dirty="0" smtClean="0"/>
              <a:t>After the 2 minutes, we’ll talk about how this exercise felt for us. </a:t>
            </a:r>
          </a:p>
          <a:p>
            <a:pPr algn="l"/>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can be incredibly difficult to do. As</a:t>
            </a:r>
            <a:r>
              <a:rPr lang="en-US" baseline="0" dirty="0" smtClean="0"/>
              <a:t> empathetic people, our instinct is to want to make others feel better. We must practice and learn to feel comfortable with silence. </a:t>
            </a:r>
            <a:endParaRPr lang="en-US" dirty="0" smtClean="0"/>
          </a:p>
          <a:p>
            <a:pPr algn="ctr"/>
            <a:endParaRPr lang="en-US" sz="1200" dirty="0"/>
          </a:p>
        </p:txBody>
      </p:sp>
      <p:sp>
        <p:nvSpPr>
          <p:cNvPr id="4" name="Slide Number Placeholder 3"/>
          <p:cNvSpPr>
            <a:spLocks noGrp="1"/>
          </p:cNvSpPr>
          <p:nvPr>
            <p:ph type="sldNum" sz="quarter" idx="10"/>
          </p:nvPr>
        </p:nvSpPr>
        <p:spPr/>
        <p:txBody>
          <a:bodyPr/>
          <a:lstStyle/>
          <a:p>
            <a:fld id="{3932A089-4FA0-AF49-B954-707A78C3607E}" type="slidenum">
              <a:rPr lang="en-US" smtClean="0"/>
              <a:pPr/>
              <a:t>20</a:t>
            </a:fld>
            <a:endParaRPr lang="en-US"/>
          </a:p>
        </p:txBody>
      </p:sp>
    </p:spTree>
    <p:extLst>
      <p:ext uri="{BB962C8B-B14F-4D97-AF65-F5344CB8AC3E}">
        <p14:creationId xmlns="" xmlns:p14="http://schemas.microsoft.com/office/powerpoint/2010/main" val="42322895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**Distribute Handout 9.1 Communication Do’s and Don’ts.  Review the handout with the group asking if</a:t>
            </a:r>
            <a:r>
              <a:rPr lang="en-US" b="1" baseline="0" dirty="0" smtClean="0"/>
              <a:t> they have any questions.  </a:t>
            </a:r>
          </a:p>
          <a:p>
            <a:endParaRPr lang="en-US" b="1" baseline="0" dirty="0" smtClean="0"/>
          </a:p>
          <a:p>
            <a:r>
              <a:rPr lang="en-US" b="1" baseline="0" dirty="0" smtClean="0"/>
              <a:t>Ask for a volunteer to role play a survivor.  Explain the survivor’s case to the volunteer (use a scenario from a previous module or come up with your own).  Explain that you are going to role play – only one piece of a case management session – when the survivor is telling you what happened.  Be clear with participants that you are not going through the steps of case management right now – you are just trying to demonstrate the skills we just learned.  When you do the role play – try to use most of the skills introduced and do them well.  Also do a few thing incorrectly but in a subtle way i.e. do not make it super obvious.  The point is to see if the participants are picking up on small things.  </a:t>
            </a:r>
          </a:p>
          <a:p>
            <a:endParaRPr lang="en-US" b="1" baseline="0" dirty="0" smtClean="0"/>
          </a:p>
          <a:p>
            <a:r>
              <a:rPr lang="en-US" b="1" baseline="0" dirty="0" smtClean="0"/>
              <a:t>Ask participants to observe and take note of what skills you used?  What impact they had on the survivor and the conversation? </a:t>
            </a:r>
            <a:r>
              <a:rPr lang="en-US" b="1" baseline="0" smtClean="0"/>
              <a:t>**</a:t>
            </a:r>
            <a:endParaRPr lang="en-US" b="1" baseline="0" dirty="0" smtClean="0"/>
          </a:p>
          <a:p>
            <a:endParaRPr lang="en-US" b="1" baseline="0" dirty="0" smtClean="0"/>
          </a:p>
          <a:p>
            <a:r>
              <a:rPr lang="en-US" b="1" baseline="0" dirty="0" smtClean="0"/>
              <a:t>Also ask participants to note what you could have done differently?  </a:t>
            </a:r>
            <a:endParaRPr lang="en-US" b="1" dirty="0"/>
          </a:p>
        </p:txBody>
      </p:sp>
      <p:sp>
        <p:nvSpPr>
          <p:cNvPr id="4" name="Slide Number Placeholder 3"/>
          <p:cNvSpPr>
            <a:spLocks noGrp="1"/>
          </p:cNvSpPr>
          <p:nvPr>
            <p:ph type="sldNum" sz="quarter" idx="10"/>
          </p:nvPr>
        </p:nvSpPr>
        <p:spPr/>
        <p:txBody>
          <a:bodyPr/>
          <a:lstStyle/>
          <a:p>
            <a:fld id="{3932A089-4FA0-AF49-B954-707A78C3607E}"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Thank you all for your</a:t>
            </a:r>
            <a:r>
              <a:rPr lang="en-US" baseline="0" dirty="0" smtClean="0"/>
              <a:t> time, attention, and participation. Before we end, I’d like to hand out a Communication Do’s and </a:t>
            </a:r>
            <a:r>
              <a:rPr lang="en-US" baseline="0" dirty="0" err="1" smtClean="0"/>
              <a:t>Don’t’s</a:t>
            </a:r>
            <a:r>
              <a:rPr lang="en-US" baseline="0" dirty="0" smtClean="0"/>
              <a:t> sheet for you all to take with you. I’d also like to open up the floor for any questions, concerns or reflections you may have.</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r>
              <a:rPr lang="en-US" b="1" baseline="0" dirty="0" smtClean="0"/>
              <a:t>Prompting questions, if needed: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How did you find this session?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was easy? What was difficult?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do you want to keep thinking about later?</a:t>
            </a:r>
            <a:endParaRPr lang="en-US" dirty="0" smtClean="0"/>
          </a:p>
          <a:p>
            <a:r>
              <a:rPr lang="en-US" baseline="0" dirty="0" smtClean="0"/>
              <a:t> </a:t>
            </a:r>
            <a:endParaRPr lang="en-US" dirty="0" smtClean="0"/>
          </a:p>
          <a:p>
            <a:pPr eaLnBrk="1" hangingPunct="1">
              <a:spcBef>
                <a:spcPct val="0"/>
              </a:spcBef>
            </a:pPr>
            <a:endParaRPr lang="en-US" dirty="0" smtClean="0"/>
          </a:p>
          <a:p>
            <a:pPr eaLnBrk="1" hangingPunct="1">
              <a:spcBef>
                <a:spcPct val="0"/>
              </a:spcBef>
            </a:pPr>
            <a:endParaRPr lang="en-US" dirty="0" smtClean="0"/>
          </a:p>
        </p:txBody>
      </p:sp>
      <p:sp>
        <p:nvSpPr>
          <p:cNvPr id="39940" name="Slide Number Placeholder 3"/>
          <p:cNvSpPr>
            <a:spLocks noGrp="1"/>
          </p:cNvSpPr>
          <p:nvPr>
            <p:ph type="sldNum" sz="quarter" idx="5"/>
          </p:nvPr>
        </p:nvSpPr>
        <p:spPr bwMode="auto">
          <a:noFill/>
          <a:ln>
            <a:miter lim="800000"/>
            <a:headEnd/>
            <a:tailEnd/>
          </a:ln>
        </p:spPr>
        <p:txBody>
          <a:bodyPr/>
          <a:lstStyle/>
          <a:p>
            <a:fld id="{E79FC55E-044F-4AAC-A079-ECFA6E82580F}" type="slidenum">
              <a:rPr lang="en-US"/>
              <a:pPr/>
              <a:t>22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a:t>
            </a:r>
            <a:r>
              <a:rPr lang="en-US" baseline="0" dirty="0" smtClean="0"/>
              <a:t> three objectives for the session are to: </a:t>
            </a:r>
          </a:p>
          <a:p>
            <a:pPr marL="228600" indent="-228600">
              <a:buAutoNum type="arabicParenR"/>
            </a:pPr>
            <a:r>
              <a:rPr lang="en-US" dirty="0" smtClean="0"/>
              <a:t>Understand</a:t>
            </a:r>
            <a:r>
              <a:rPr lang="en-US" baseline="0" dirty="0" smtClean="0"/>
              <a:t> the importance of strong communication skills</a:t>
            </a:r>
            <a:endParaRPr lang="en-US" dirty="0" smtClean="0"/>
          </a:p>
          <a:p>
            <a:pPr marL="228600" indent="-228600">
              <a:buAutoNum type="arabicParenR"/>
            </a:pPr>
            <a:r>
              <a:rPr lang="en-US" dirty="0" smtClean="0"/>
              <a:t>Define engagement and its components</a:t>
            </a:r>
            <a:endParaRPr lang="en-US" baseline="0" dirty="0" smtClean="0"/>
          </a:p>
          <a:p>
            <a:pPr marL="0" indent="0">
              <a:buNone/>
            </a:pPr>
            <a:r>
              <a:rPr lang="en-US" baseline="0" dirty="0" smtClean="0"/>
              <a:t>And, 3) learn and practice various communication skills</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solidFill>
                  <a:prstClr val="black"/>
                </a:solidFill>
              </a:rPr>
              <a:pPr/>
              <a:t>3</a:t>
            </a:fld>
            <a:endParaRPr lang="en-US">
              <a:solidFill>
                <a:prstClr val="black"/>
              </a:solidFill>
            </a:endParaRPr>
          </a:p>
        </p:txBody>
      </p:sp>
    </p:spTree>
    <p:extLst>
      <p:ext uri="{BB962C8B-B14F-4D97-AF65-F5344CB8AC3E}">
        <p14:creationId xmlns="" xmlns:p14="http://schemas.microsoft.com/office/powerpoint/2010/main" val="6825804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Disclosure – when a survivor tells someone about the violence</a:t>
            </a:r>
            <a:r>
              <a:rPr lang="en-US" baseline="0" dirty="0" smtClean="0"/>
              <a:t> they have experienced - </a:t>
            </a:r>
            <a:r>
              <a:rPr lang="en-US" dirty="0" smtClean="0"/>
              <a:t>is very critical in the helping process in situations of violence. It is a turning point for survivors and the beginning of their healing process. The way we deal</a:t>
            </a:r>
            <a:r>
              <a:rPr lang="en-US" baseline="0" dirty="0" smtClean="0"/>
              <a:t> with this and the communication we have with survivors from that point forward can determine the quality of the relationship we have with them.</a:t>
            </a:r>
            <a:r>
              <a:rPr lang="en-US" dirty="0" smtClean="0"/>
              <a:t> This is why it is important for us to have strong communication skills so that we can effectively help survivors.</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baseline="0" dirty="0" smtClean="0"/>
              <a:t>The </a:t>
            </a:r>
            <a:r>
              <a:rPr lang="en-GB" baseline="0" dirty="0" smtClean="0"/>
              <a:t>g</a:t>
            </a:r>
            <a:r>
              <a:rPr lang="en-GB" dirty="0" smtClean="0"/>
              <a:t>oal of communication between a service provider &amp; a survivor is to establish a trusting, safe &amp; supportive </a:t>
            </a:r>
            <a:r>
              <a:rPr lang="en-GB" b="1" dirty="0" smtClean="0"/>
              <a:t>helping relationship</a:t>
            </a:r>
            <a:r>
              <a:rPr lang="en-GB" dirty="0" smtClean="0"/>
              <a:t> </a:t>
            </a:r>
          </a:p>
          <a:p>
            <a:r>
              <a:rPr lang="en-GB" dirty="0" smtClean="0"/>
              <a:t>Helping</a:t>
            </a:r>
            <a:r>
              <a:rPr lang="en-GB" baseline="0" dirty="0" smtClean="0"/>
              <a:t> relationships then e</a:t>
            </a:r>
            <a:r>
              <a:rPr lang="en-GB" dirty="0" smtClean="0"/>
              <a:t>mpower</a:t>
            </a:r>
            <a:r>
              <a:rPr lang="en-GB" baseline="0" dirty="0" smtClean="0"/>
              <a:t> </a:t>
            </a:r>
            <a:r>
              <a:rPr lang="en-GB" dirty="0" smtClean="0"/>
              <a:t>survivors to feel cared for &amp; respected by the service provider </a:t>
            </a:r>
          </a:p>
          <a:p>
            <a:endParaRPr lang="en-GB" dirty="0" smtClean="0"/>
          </a:p>
          <a:p>
            <a:r>
              <a:rPr lang="en-GB" dirty="0" smtClean="0"/>
              <a:t>Every meeting with a survivor is an opportunity for service providers to strengthen the helping relationship. Today</a:t>
            </a:r>
            <a:r>
              <a:rPr lang="en-GB" baseline="0" dirty="0" smtClean="0"/>
              <a:t> we’re going to talk about how communication can help us in this process of engagement with clients.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3932A089-4FA0-AF49-B954-707A78C3607E}" type="slidenum">
              <a:rPr lang="en-US" smtClean="0"/>
              <a:pPr/>
              <a:t>4</a:t>
            </a:fld>
            <a:endParaRPr lang="en-US"/>
          </a:p>
        </p:txBody>
      </p:sp>
    </p:spTree>
    <p:extLst>
      <p:ext uri="{BB962C8B-B14F-4D97-AF65-F5344CB8AC3E}">
        <p14:creationId xmlns="" xmlns:p14="http://schemas.microsoft.com/office/powerpoint/2010/main" val="4540221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ensure</a:t>
            </a:r>
            <a:r>
              <a:rPr lang="en-US" baseline="0" dirty="0" smtClean="0"/>
              <a:t> that our helping relationships are healing through g</a:t>
            </a:r>
            <a:r>
              <a:rPr lang="en-US" dirty="0" smtClean="0"/>
              <a:t>ood</a:t>
            </a:r>
            <a:r>
              <a:rPr lang="en-US" baseline="0" dirty="0" smtClean="0"/>
              <a:t> communication.  This begins with engagement.  </a:t>
            </a:r>
            <a:r>
              <a:rPr lang="en-US" dirty="0" smtClean="0"/>
              <a:t>To begin, let’s define</a:t>
            </a:r>
            <a:r>
              <a:rPr lang="en-US" baseline="0" dirty="0" smtClean="0"/>
              <a:t> engagement. Engagement is achieved through the use of both interpersonal skills and interpersonal qualities. As service providers, we always aim to have strong positive engagement with our clients. This is how we form healing relationships. </a:t>
            </a:r>
          </a:p>
          <a:p>
            <a:endParaRPr lang="en-US" baseline="0" dirty="0" smtClean="0"/>
          </a:p>
          <a:p>
            <a:r>
              <a:rPr lang="en-US" baseline="0" dirty="0" smtClean="0"/>
              <a:t>First, we have interpersonal skills. These are the skills that we all learn through our training and our day-to-day practice, including observing, attending, and listening. We’ll talk about these a bit more today. </a:t>
            </a:r>
          </a:p>
          <a:p>
            <a:endParaRPr lang="en-US" baseline="0" dirty="0" smtClean="0"/>
          </a:p>
          <a:p>
            <a:r>
              <a:rPr lang="en-US" baseline="0" dirty="0" smtClean="0"/>
              <a:t>Second, we have interpersonal qualities. These are the inherent qualities we all have – these qualities have drawn us to this field and they make us good at what we do. We can use our skills to draw out these qualities and we can work to actively enhance and express our interpersonal qualities of warmth, empathy, respect, and genuineness. Let’s go through these elements one by one and make sure we understand them in the same way. Can someone tell me what they understand by observing? </a:t>
            </a:r>
            <a:r>
              <a:rPr lang="en-US" b="1" baseline="0" dirty="0" smtClean="0"/>
              <a:t>*Continue in this way, taking an example of each aspect. </a:t>
            </a:r>
          </a:p>
          <a:p>
            <a:endParaRPr lang="en-US" baseline="0" dirty="0" smtClean="0"/>
          </a:p>
          <a:p>
            <a:r>
              <a:rPr lang="en-US" baseline="0" dirty="0" smtClean="0"/>
              <a:t>Now, can anyone tell me the difference between empathy and sympathy? These are two words that are often used interchangeably. Let’s use an example, let’s say you’re working with someone who was just robbed. If you’re being sympathetic, you’re thinking of how you, as a unique individual would feel if you had also been robbed. These may be feelings of anger, fear, and sadness. However, if you’re being empathic, you are trying to understand how that individual feels about being robbed. You are trying to see the person’s situation from her/his perspective as opposed to seeing the person’s situation from your perspective.  </a:t>
            </a:r>
          </a:p>
          <a:p>
            <a:endParaRPr lang="en-US" baseline="0" dirty="0" smtClean="0"/>
          </a:p>
          <a:p>
            <a:r>
              <a:rPr lang="en-US" baseline="0" dirty="0" smtClean="0"/>
              <a:t>In order to achieve engagement by using these skills and showing these qualities, we have to be able to communicate effectively with survivors. </a:t>
            </a:r>
            <a:endParaRPr lang="en-US" dirty="0"/>
          </a:p>
        </p:txBody>
      </p:sp>
      <p:sp>
        <p:nvSpPr>
          <p:cNvPr id="4" name="Slide Number Placeholder 3"/>
          <p:cNvSpPr>
            <a:spLocks noGrp="1"/>
          </p:cNvSpPr>
          <p:nvPr>
            <p:ph type="sldNum" sz="quarter" idx="10"/>
          </p:nvPr>
        </p:nvSpPr>
        <p:spPr/>
        <p:txBody>
          <a:bodyPr/>
          <a:lstStyle/>
          <a:p>
            <a:fld id="{ECB1F83B-4122-473B-9348-C0B5BAA97EFF}" type="slidenum">
              <a:rPr lang="en-US" smtClean="0"/>
              <a:pPr/>
              <a:t>5</a:t>
            </a:fld>
            <a:endParaRPr lang="en-US"/>
          </a:p>
        </p:txBody>
      </p:sp>
    </p:spTree>
    <p:extLst>
      <p:ext uri="{BB962C8B-B14F-4D97-AF65-F5344CB8AC3E}">
        <p14:creationId xmlns="" xmlns:p14="http://schemas.microsoft.com/office/powerpoint/2010/main" val="539553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We’re going to talk about</a:t>
            </a:r>
            <a:r>
              <a:rPr lang="en-US" baseline="0" dirty="0" smtClean="0"/>
              <a:t> the elements of communication and then we’ll dive into some specific techniques. There are three elements at play in any face-to-face communication: words, or the content of what is being shared; the tone, speed, and delivery of those words; and the nonverbal communication or body language. </a:t>
            </a:r>
          </a:p>
          <a:p>
            <a:endParaRPr lang="en-US" baseline="0" dirty="0" smtClean="0"/>
          </a:p>
          <a:p>
            <a:r>
              <a:rPr lang="en-US" baseline="0" dirty="0" smtClean="0"/>
              <a:t>Body language consists of many different factors- posture (being slumped in the chair or upright and alert), gestures (talking with one’s hands or gesturing at specific points in a conversation), facial expressions (show of emotions that can support or contradict the actual words), and eye movements (looking around, making eye contact/not making eye contact, etc.)</a:t>
            </a:r>
            <a:endParaRPr lang="en-US" dirty="0" smtClean="0"/>
          </a:p>
          <a:p>
            <a:endParaRPr lang="en-US" dirty="0" smtClean="0"/>
          </a:p>
          <a:p>
            <a:endParaRPr lang="en-US" dirty="0" smtClean="0"/>
          </a:p>
          <a:p>
            <a:endParaRPr lang="en-US" dirty="0" smtClean="0"/>
          </a:p>
          <a:p>
            <a:endParaRPr lang="en-US" dirty="0" smtClean="0"/>
          </a:p>
          <a:p>
            <a:r>
              <a:rPr lang="en-US" dirty="0" smtClean="0"/>
              <a:t>Ref. </a:t>
            </a:r>
            <a:r>
              <a:rPr lang="en-US" dirty="0" err="1" smtClean="0"/>
              <a:t>Mehrabian</a:t>
            </a:r>
            <a:endParaRPr lang="en-US" dirty="0" smtClean="0"/>
          </a:p>
          <a:p>
            <a:r>
              <a:rPr lang="en-US" dirty="0" smtClean="0"/>
              <a:t>http://</a:t>
            </a:r>
            <a:r>
              <a:rPr lang="en-US" dirty="0" err="1" smtClean="0"/>
              <a:t>en.wikipedia.org</a:t>
            </a:r>
            <a:r>
              <a:rPr lang="en-US" dirty="0" smtClean="0"/>
              <a:t>/wiki/</a:t>
            </a:r>
            <a:r>
              <a:rPr lang="en-US" dirty="0" err="1" smtClean="0"/>
              <a:t>Albert_Mehrabian</a:t>
            </a:r>
            <a:endParaRPr lang="en-US" dirty="0" smtClean="0"/>
          </a:p>
          <a:p>
            <a:endParaRPr lang="en-US" dirty="0"/>
          </a:p>
        </p:txBody>
      </p:sp>
      <p:sp>
        <p:nvSpPr>
          <p:cNvPr id="4" name="Slide Number Placeholder 3"/>
          <p:cNvSpPr>
            <a:spLocks noGrp="1"/>
          </p:cNvSpPr>
          <p:nvPr>
            <p:ph type="sldNum" sz="quarter" idx="10"/>
          </p:nvPr>
        </p:nvSpPr>
        <p:spPr/>
        <p:txBody>
          <a:bodyPr/>
          <a:lstStyle/>
          <a:p>
            <a:fld id="{C60A32D9-EA12-BE47-9726-812A7B810CDB}" type="slidenum">
              <a:rPr lang="en-US" smtClean="0"/>
              <a:pPr/>
              <a:t>6</a:t>
            </a:fld>
            <a:endParaRPr lang="en-US"/>
          </a:p>
        </p:txBody>
      </p:sp>
    </p:spTree>
    <p:extLst>
      <p:ext uri="{BB962C8B-B14F-4D97-AF65-F5344CB8AC3E}">
        <p14:creationId xmlns="" xmlns:p14="http://schemas.microsoft.com/office/powerpoint/2010/main" val="875554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look at how we can attend to our own nonverbal communication:</a:t>
            </a:r>
            <a:r>
              <a:rPr lang="en-US" baseline="0" dirty="0" smtClean="0"/>
              <a:t> </a:t>
            </a: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Eye contact:  </a:t>
            </a:r>
            <a:r>
              <a:rPr lang="en-US" dirty="0" smtClean="0"/>
              <a:t>The appropriate level of eye contact changes from culture to culture. Ensure enough eye contact to show engagement, without seeming as though you are staring.</a:t>
            </a:r>
          </a:p>
          <a:p>
            <a:pPr lvl="0"/>
            <a:r>
              <a:rPr lang="en-US" dirty="0" smtClean="0"/>
              <a:t>– follow the survivor’s lead on this. If the person </a:t>
            </a:r>
            <a:r>
              <a:rPr lang="en-US" baseline="0" dirty="0" smtClean="0"/>
              <a:t>is making a lot of eye contact, mirror their actions. In addition, what is appropriate in your context should be discussed with your team.</a:t>
            </a:r>
            <a:endParaRPr lang="en-US" dirty="0" smtClean="0"/>
          </a:p>
          <a:p>
            <a:pPr lvl="0">
              <a:buNone/>
            </a:pPr>
            <a:endParaRPr lang="en-US" dirty="0" smtClean="0"/>
          </a:p>
          <a:p>
            <a:r>
              <a:rPr lang="en-US" b="1" dirty="0" smtClean="0"/>
              <a:t>Body positioning</a:t>
            </a:r>
            <a:r>
              <a:rPr lang="en-US" dirty="0" smtClean="0"/>
              <a:t>:  Be sensitive to the distance between yourself and the survivor.   Too much distance, or tables/desks in between you, creates less openness.  Too little distance may make the survivor feel uncomfortable or unsafe.  Also be aware of where and</a:t>
            </a:r>
            <a:r>
              <a:rPr lang="en-US" baseline="0" dirty="0" smtClean="0"/>
              <a:t> how you sit in the room – are your arms crossed in front of you? Are you frantically taking notes the whole time? Are you blocking the exit in your position?</a:t>
            </a:r>
            <a:endParaRPr lang="en-US" dirty="0" smtClean="0"/>
          </a:p>
          <a:p>
            <a:endParaRPr lang="en-US" dirty="0" smtClean="0"/>
          </a:p>
          <a:p>
            <a:r>
              <a:rPr lang="en-US" b="1" dirty="0" smtClean="0"/>
              <a:t>Voice tone</a:t>
            </a:r>
            <a:r>
              <a:rPr lang="en-US" dirty="0" smtClean="0"/>
              <a:t>:  Be audible but maintain a low volume and a calm tone.   The survivor will feel stress if you speak too loudly or excitedly. We</a:t>
            </a:r>
            <a:r>
              <a:rPr lang="en-US" baseline="0" dirty="0" smtClean="0"/>
              <a:t> also want to be careful of sounding or looking disinterested or disengaged by maintaining the same volume and tone of voice. </a:t>
            </a:r>
            <a:endParaRPr lang="en-US" dirty="0" smtClean="0"/>
          </a:p>
          <a:p>
            <a:pPr lvl="0"/>
            <a:endParaRPr lang="en-US" dirty="0" smtClean="0"/>
          </a:p>
          <a:p>
            <a:endParaRPr lang="en-US" dirty="0"/>
          </a:p>
        </p:txBody>
      </p:sp>
      <p:sp>
        <p:nvSpPr>
          <p:cNvPr id="4" name="Slide Number Placeholder 3"/>
          <p:cNvSpPr>
            <a:spLocks noGrp="1"/>
          </p:cNvSpPr>
          <p:nvPr>
            <p:ph type="sldNum" sz="quarter" idx="10"/>
          </p:nvPr>
        </p:nvSpPr>
        <p:spPr/>
        <p:txBody>
          <a:bodyPr/>
          <a:lstStyle/>
          <a:p>
            <a:fld id="{3932A089-4FA0-AF49-B954-707A78C3607E}" type="slidenum">
              <a:rPr lang="en-US" smtClean="0"/>
              <a:pPr/>
              <a:t>7</a:t>
            </a:fld>
            <a:endParaRPr lang="en-US"/>
          </a:p>
        </p:txBody>
      </p:sp>
    </p:spTree>
    <p:extLst>
      <p:ext uri="{BB962C8B-B14F-4D97-AF65-F5344CB8AC3E}">
        <p14:creationId xmlns="" xmlns:p14="http://schemas.microsoft.com/office/powerpoint/2010/main" val="34531672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dirty="0" smtClean="0"/>
              <a:t>In pairs, try to have a conversation about how you’re feeling this week – but only using nonverbal communication. Try to express if you’re tired, not feeling well, happy, bored, etc. </a:t>
            </a:r>
          </a:p>
          <a:p>
            <a:pPr algn="l"/>
            <a:endParaRPr lang="en-US" sz="1200" dirty="0" smtClean="0"/>
          </a:p>
          <a:p>
            <a:pPr algn="l"/>
            <a:r>
              <a:rPr lang="en-US" sz="1200" dirty="0" smtClean="0"/>
              <a:t>After a few minutes of nonverbal communication, speak with each other verbally to see how close you were to understanding your partner’s message. </a:t>
            </a:r>
          </a:p>
          <a:p>
            <a:pPr algn="l"/>
            <a:r>
              <a:rPr lang="en-US" sz="1200" dirty="0" smtClean="0"/>
              <a:t>As a larger group, let’s talk about how this</a:t>
            </a:r>
            <a:r>
              <a:rPr lang="en-US" sz="1200" baseline="0" dirty="0" smtClean="0"/>
              <a:t> exercise went – was it difficult, easy? Were there any misunderstandings?</a:t>
            </a:r>
            <a:endParaRPr lang="en-US" sz="1200" dirty="0"/>
          </a:p>
        </p:txBody>
      </p:sp>
      <p:sp>
        <p:nvSpPr>
          <p:cNvPr id="4" name="Slide Number Placeholder 3"/>
          <p:cNvSpPr>
            <a:spLocks noGrp="1"/>
          </p:cNvSpPr>
          <p:nvPr>
            <p:ph type="sldNum" sz="quarter" idx="10"/>
          </p:nvPr>
        </p:nvSpPr>
        <p:spPr/>
        <p:txBody>
          <a:bodyPr/>
          <a:lstStyle/>
          <a:p>
            <a:fld id="{3932A089-4FA0-AF49-B954-707A78C3607E}" type="slidenum">
              <a:rPr lang="en-US" smtClean="0"/>
              <a:pPr/>
              <a:t>8</a:t>
            </a:fld>
            <a:endParaRPr lang="en-US"/>
          </a:p>
        </p:txBody>
      </p:sp>
    </p:spTree>
    <p:extLst>
      <p:ext uri="{BB962C8B-B14F-4D97-AF65-F5344CB8AC3E}">
        <p14:creationId xmlns="" xmlns:p14="http://schemas.microsoft.com/office/powerpoint/2010/main" val="927433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we’ve talked</a:t>
            </a:r>
            <a:r>
              <a:rPr lang="en-US" baseline="0" dirty="0" smtClean="0"/>
              <a:t> a little about nonverbal communication, let’s talk about verbal communication techniques. We’re going to go through each of these techniques in more detail. These strategies, help us show those interpersonal qualities of warmth, empathy, respect, and genuineness. </a:t>
            </a:r>
            <a:endParaRPr lang="en-US" dirty="0"/>
          </a:p>
        </p:txBody>
      </p:sp>
      <p:sp>
        <p:nvSpPr>
          <p:cNvPr id="4" name="Slide Number Placeholder 3"/>
          <p:cNvSpPr>
            <a:spLocks noGrp="1"/>
          </p:cNvSpPr>
          <p:nvPr>
            <p:ph type="sldNum" sz="quarter" idx="10"/>
          </p:nvPr>
        </p:nvSpPr>
        <p:spPr/>
        <p:txBody>
          <a:bodyPr/>
          <a:lstStyle/>
          <a:p>
            <a:fld id="{3932A089-4FA0-AF49-B954-707A78C3607E}" type="slidenum">
              <a:rPr lang="en-US" smtClean="0"/>
              <a:pPr/>
              <a:t>9</a:t>
            </a:fld>
            <a:endParaRPr lang="en-US"/>
          </a:p>
        </p:txBody>
      </p:sp>
    </p:spTree>
    <p:extLst>
      <p:ext uri="{BB962C8B-B14F-4D97-AF65-F5344CB8AC3E}">
        <p14:creationId xmlns="" xmlns:p14="http://schemas.microsoft.com/office/powerpoint/2010/main" val="22757508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 id="2147483726" r:id="rId18"/>
    <p:sldLayoutId id="2147483727" r:id="rId19"/>
    <p:sldLayoutId id="2147483728" r:id="rId20"/>
    <p:sldLayoutId id="2147483729" r:id="rId21"/>
    <p:sldLayoutId id="2147483730" r:id="rId22"/>
    <p:sldLayoutId id="2147483731" r:id="rId23"/>
    <p:sldLayoutId id="2147483732"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
            </a:r>
            <a:br>
              <a:rPr lang="en-US" dirty="0" smtClean="0"/>
            </a:br>
            <a:r>
              <a:rPr lang="en-US" sz="4900" dirty="0"/>
              <a:t>Active Listening</a:t>
            </a:r>
            <a:br>
              <a:rPr lang="en-US" sz="4900" dirty="0"/>
            </a:br>
            <a:endParaRPr lang="en-US" sz="4900" dirty="0"/>
          </a:p>
        </p:txBody>
      </p:sp>
      <p:sp>
        <p:nvSpPr>
          <p:cNvPr id="3" name="Content Placeholder 2"/>
          <p:cNvSpPr>
            <a:spLocks noGrp="1"/>
          </p:cNvSpPr>
          <p:nvPr>
            <p:ph idx="1"/>
          </p:nvPr>
        </p:nvSpPr>
        <p:spPr>
          <a:xfrm>
            <a:off x="375016" y="1718442"/>
            <a:ext cx="6259395" cy="4590284"/>
          </a:xfrm>
          <a:noFill/>
        </p:spPr>
        <p:txBody>
          <a:bodyPr>
            <a:noAutofit/>
          </a:bodyPr>
          <a:lstStyle/>
          <a:p>
            <a:pPr>
              <a:spcAft>
                <a:spcPts val="1200"/>
              </a:spcAft>
            </a:pPr>
            <a:r>
              <a:rPr lang="en-US" sz="2400" dirty="0"/>
              <a:t>Paraphrase and summarize what the survivor says, as needed, to show that you are listening and understanding </a:t>
            </a:r>
            <a:endParaRPr lang="en-US" sz="2400" dirty="0" smtClean="0"/>
          </a:p>
          <a:p>
            <a:pPr>
              <a:spcAft>
                <a:spcPts val="1200"/>
              </a:spcAft>
            </a:pPr>
            <a:r>
              <a:rPr lang="en-US" sz="2400" dirty="0" smtClean="0"/>
              <a:t>Clarify </a:t>
            </a:r>
            <a:r>
              <a:rPr lang="en-US" sz="2400" dirty="0"/>
              <a:t>when necessary </a:t>
            </a:r>
            <a:endParaRPr lang="en-US" sz="2400" dirty="0" smtClean="0"/>
          </a:p>
          <a:p>
            <a:pPr>
              <a:spcAft>
                <a:spcPts val="1200"/>
              </a:spcAft>
            </a:pPr>
            <a:endParaRPr lang="en-US" sz="1800" dirty="0" smtClean="0"/>
          </a:p>
          <a:p>
            <a:pPr>
              <a:spcAft>
                <a:spcPts val="1200"/>
              </a:spcAft>
            </a:pPr>
            <a:r>
              <a:rPr lang="en-US" sz="2400" dirty="0" smtClean="0"/>
              <a:t>Reflect content and/or feeling</a:t>
            </a:r>
          </a:p>
          <a:p>
            <a:pPr>
              <a:spcAft>
                <a:spcPts val="1200"/>
              </a:spcAft>
            </a:pPr>
            <a:r>
              <a:rPr lang="en-US" sz="2400" dirty="0" smtClean="0"/>
              <a:t>Help </a:t>
            </a:r>
            <a:r>
              <a:rPr lang="en-US" sz="2400" dirty="0"/>
              <a:t>the survivor focus if </a:t>
            </a:r>
            <a:r>
              <a:rPr lang="en-US" sz="2400" dirty="0" smtClean="0"/>
              <a:t>they drift </a:t>
            </a:r>
            <a:r>
              <a:rPr lang="en-US" sz="2400" dirty="0"/>
              <a:t>into other </a:t>
            </a:r>
            <a:r>
              <a:rPr lang="en-US" sz="2400" dirty="0" smtClean="0"/>
              <a:t>topics</a:t>
            </a:r>
            <a:endParaRPr lang="en-US" dirty="0"/>
          </a:p>
        </p:txBody>
      </p:sp>
      <p:sp>
        <p:nvSpPr>
          <p:cNvPr id="5" name="Oval Callout 4"/>
          <p:cNvSpPr/>
          <p:nvPr/>
        </p:nvSpPr>
        <p:spPr>
          <a:xfrm>
            <a:off x="4361386" y="2806262"/>
            <a:ext cx="4118980" cy="1354995"/>
          </a:xfrm>
          <a:prstGeom prst="wedgeEllipseCallout">
            <a:avLst>
              <a:gd name="adj1" fmla="val -61405"/>
              <a:gd name="adj2" fmla="val 10142"/>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tx1"/>
              </a:solidFill>
            </a:endParaRPr>
          </a:p>
          <a:p>
            <a:pPr algn="ctr"/>
            <a:r>
              <a:rPr lang="en-US" dirty="0" smtClean="0">
                <a:solidFill>
                  <a:schemeClr val="tx1"/>
                </a:solidFill>
              </a:rPr>
              <a:t>When </a:t>
            </a:r>
            <a:r>
              <a:rPr lang="en-US" dirty="0">
                <a:solidFill>
                  <a:schemeClr val="tx1"/>
                </a:solidFill>
              </a:rPr>
              <a:t>you say he was threatening, can you tell me more about what he was doing</a:t>
            </a:r>
            <a:r>
              <a:rPr lang="en-US" dirty="0" smtClean="0">
                <a:solidFill>
                  <a:schemeClr val="tx1"/>
                </a:solidFill>
              </a:rPr>
              <a:t>?</a:t>
            </a:r>
            <a:endParaRPr lang="en-US" dirty="0">
              <a:solidFill>
                <a:schemeClr val="tx1"/>
              </a:solidFill>
            </a:endParaRPr>
          </a:p>
          <a:p>
            <a:pPr algn="ctr"/>
            <a:endParaRPr lang="en-US" dirty="0"/>
          </a:p>
        </p:txBody>
      </p:sp>
      <p:sp>
        <p:nvSpPr>
          <p:cNvPr id="6" name="Rounded Rectangular Callout 5"/>
          <p:cNvSpPr/>
          <p:nvPr/>
        </p:nvSpPr>
        <p:spPr>
          <a:xfrm>
            <a:off x="7205138" y="1718442"/>
            <a:ext cx="2550456" cy="804041"/>
          </a:xfrm>
          <a:prstGeom prst="wedgeRoundRectCallout">
            <a:avLst>
              <a:gd name="adj1" fmla="val -83884"/>
              <a:gd name="adj2" fmla="val 17402"/>
              <a:gd name="adj3" fmla="val 16667"/>
            </a:avLst>
          </a:prstGeom>
          <a:solidFill>
            <a:schemeClr val="accent1">
              <a:lumMod val="20000"/>
              <a:lumOff val="8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smtClean="0">
              <a:solidFill>
                <a:schemeClr val="tx1"/>
              </a:solidFill>
            </a:endParaRPr>
          </a:p>
          <a:p>
            <a:pPr algn="ctr"/>
            <a:r>
              <a:rPr lang="en-US" sz="2000" dirty="0" smtClean="0">
                <a:solidFill>
                  <a:schemeClr val="tx1"/>
                </a:solidFill>
              </a:rPr>
              <a:t>Let </a:t>
            </a:r>
            <a:r>
              <a:rPr lang="en-US" sz="2000" dirty="0">
                <a:solidFill>
                  <a:schemeClr val="tx1"/>
                </a:solidFill>
              </a:rPr>
              <a:t>me see if I have this right</a:t>
            </a:r>
            <a:r>
              <a:rPr lang="en-US" sz="2000" dirty="0" smtClean="0">
                <a:solidFill>
                  <a:schemeClr val="tx1"/>
                </a:solidFill>
              </a:rPr>
              <a:t>….</a:t>
            </a:r>
            <a:endParaRPr lang="en-US" sz="2000" dirty="0">
              <a:solidFill>
                <a:schemeClr val="tx1"/>
              </a:solidFill>
            </a:endParaRPr>
          </a:p>
          <a:p>
            <a:pPr algn="ctr"/>
            <a:endParaRPr lang="en-US" sz="2000" dirty="0">
              <a:solidFill>
                <a:schemeClr val="tx1"/>
              </a:solidFill>
            </a:endParaRPr>
          </a:p>
        </p:txBody>
      </p:sp>
      <p:sp>
        <p:nvSpPr>
          <p:cNvPr id="7" name="Rectangular Callout 6"/>
          <p:cNvSpPr/>
          <p:nvPr/>
        </p:nvSpPr>
        <p:spPr>
          <a:xfrm>
            <a:off x="6815049" y="5343328"/>
            <a:ext cx="3330633" cy="1271847"/>
          </a:xfrm>
          <a:prstGeom prst="wedgeRectCallout">
            <a:avLst>
              <a:gd name="adj1" fmla="val -69115"/>
              <a:gd name="adj2" fmla="val -10635"/>
            </a:avLst>
          </a:prstGeom>
          <a:solidFill>
            <a:schemeClr val="accent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Y</a:t>
            </a:r>
            <a:r>
              <a:rPr lang="en-US" dirty="0" smtClean="0">
                <a:solidFill>
                  <a:schemeClr val="tx1"/>
                </a:solidFill>
              </a:rPr>
              <a:t>ou </a:t>
            </a:r>
            <a:r>
              <a:rPr lang="en-US" dirty="0">
                <a:solidFill>
                  <a:schemeClr val="tx1"/>
                </a:solidFill>
              </a:rPr>
              <a:t>said earlier that you were walking home, and </a:t>
            </a:r>
            <a:r>
              <a:rPr lang="en-US" dirty="0" smtClean="0">
                <a:solidFill>
                  <a:schemeClr val="tx1"/>
                </a:solidFill>
              </a:rPr>
              <a:t>then . .  </a:t>
            </a:r>
            <a:r>
              <a:rPr lang="en-US" dirty="0">
                <a:solidFill>
                  <a:schemeClr val="tx1"/>
                </a:solidFill>
              </a:rPr>
              <a:t>he surprised you on the path</a:t>
            </a:r>
            <a:r>
              <a:rPr lang="en-US" dirty="0" smtClean="0">
                <a:solidFill>
                  <a:schemeClr val="tx1"/>
                </a:solidFill>
              </a:rPr>
              <a:t>…</a:t>
            </a:r>
            <a:endParaRPr lang="en-US" dirty="0">
              <a:solidFill>
                <a:schemeClr val="tx1"/>
              </a:solidFill>
            </a:endParaRPr>
          </a:p>
          <a:p>
            <a:pPr algn="ctr"/>
            <a:endParaRPr lang="en-US" dirty="0">
              <a:solidFill>
                <a:schemeClr val="tx1"/>
              </a:solidFill>
            </a:endParaRPr>
          </a:p>
        </p:txBody>
      </p:sp>
      <p:sp>
        <p:nvSpPr>
          <p:cNvPr id="8" name="Rounded Rectangular Callout 7"/>
          <p:cNvSpPr/>
          <p:nvPr/>
        </p:nvSpPr>
        <p:spPr>
          <a:xfrm>
            <a:off x="8104907" y="3909848"/>
            <a:ext cx="3706092" cy="1182071"/>
          </a:xfrm>
          <a:prstGeom prst="wedgeRoundRectCallout">
            <a:avLst>
              <a:gd name="adj1" fmla="val -64649"/>
              <a:gd name="adj2" fmla="val 26490"/>
              <a:gd name="adj3" fmla="val 16667"/>
            </a:avLst>
          </a:prstGeom>
          <a:solidFill>
            <a:schemeClr val="accent2">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tx1"/>
              </a:solidFill>
            </a:endParaRPr>
          </a:p>
          <a:p>
            <a:pPr algn="ctr"/>
            <a:r>
              <a:rPr lang="en-US" dirty="0" smtClean="0">
                <a:solidFill>
                  <a:schemeClr val="tx1"/>
                </a:solidFill>
              </a:rPr>
              <a:t>It sounds like you were very scared in the moment when he yelled and raised his fist.</a:t>
            </a:r>
            <a:endParaRPr lang="en-US" dirty="0">
              <a:solidFill>
                <a:schemeClr val="tx1"/>
              </a:solidFill>
            </a:endParaRPr>
          </a:p>
          <a:p>
            <a:pPr algn="ctr"/>
            <a:endParaRPr lang="en-US" dirty="0">
              <a:solidFill>
                <a:schemeClr val="tx1"/>
              </a:solidFill>
            </a:endParaRPr>
          </a:p>
        </p:txBody>
      </p:sp>
    </p:spTree>
    <p:extLst>
      <p:ext uri="{BB962C8B-B14F-4D97-AF65-F5344CB8AC3E}">
        <p14:creationId xmlns="" xmlns:p14="http://schemas.microsoft.com/office/powerpoint/2010/main" val="559352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 </a:t>
            </a:r>
            <a:r>
              <a:rPr lang="en-US" dirty="0" smtClean="0"/>
              <a:t>Effective Questioning</a:t>
            </a:r>
            <a:endParaRPr lang="en-US" dirty="0"/>
          </a:p>
        </p:txBody>
      </p:sp>
      <p:sp>
        <p:nvSpPr>
          <p:cNvPr id="3" name="Content Placeholder 2"/>
          <p:cNvSpPr>
            <a:spLocks noGrp="1"/>
          </p:cNvSpPr>
          <p:nvPr>
            <p:ph idx="1"/>
          </p:nvPr>
        </p:nvSpPr>
        <p:spPr>
          <a:xfrm>
            <a:off x="599089" y="1793888"/>
            <a:ext cx="6749361" cy="4514838"/>
          </a:xfrm>
          <a:noFill/>
        </p:spPr>
        <p:txBody>
          <a:bodyPr>
            <a:normAutofit fontScale="92500" lnSpcReduction="10000"/>
          </a:bodyPr>
          <a:lstStyle/>
          <a:p>
            <a:pPr lvl="0">
              <a:buNone/>
            </a:pPr>
            <a:r>
              <a:rPr lang="en-US" sz="2600" b="1" dirty="0" smtClean="0"/>
              <a:t>Three types of questions:  </a:t>
            </a:r>
          </a:p>
          <a:p>
            <a:pPr>
              <a:spcAft>
                <a:spcPts val="600"/>
              </a:spcAft>
              <a:buFont typeface="Arial" pitchFamily="34" charset="0"/>
              <a:buChar char="•"/>
            </a:pPr>
            <a:r>
              <a:rPr lang="en-US" sz="2600" b="1" dirty="0" smtClean="0"/>
              <a:t>Open questions</a:t>
            </a:r>
            <a:r>
              <a:rPr lang="en-US" sz="2600" dirty="0" smtClean="0"/>
              <a:t>: these motivate the survivor to talk and expand on what she is saying.  Use these questions often.  </a:t>
            </a:r>
            <a:endParaRPr lang="en-US" sz="2600" i="1" dirty="0" smtClean="0">
              <a:solidFill>
                <a:srgbClr val="0070C0"/>
              </a:solidFill>
            </a:endParaRPr>
          </a:p>
          <a:p>
            <a:pPr>
              <a:spcAft>
                <a:spcPts val="600"/>
              </a:spcAft>
              <a:buFont typeface="Arial" pitchFamily="34" charset="0"/>
              <a:buChar char="•"/>
            </a:pPr>
            <a:r>
              <a:rPr lang="en-US" sz="2600" b="1" dirty="0" smtClean="0"/>
              <a:t>Closed questions (yes/no): </a:t>
            </a:r>
            <a:r>
              <a:rPr lang="en-US" sz="2600" dirty="0" smtClean="0"/>
              <a:t>these can inhibit the survivor from talking.  Use these questions only when specific information is needed.  </a:t>
            </a:r>
          </a:p>
          <a:p>
            <a:pPr>
              <a:spcAft>
                <a:spcPts val="600"/>
              </a:spcAft>
              <a:buFont typeface="Arial" pitchFamily="34" charset="0"/>
              <a:buChar char="•"/>
            </a:pPr>
            <a:r>
              <a:rPr lang="en-US" sz="2600" b="1" dirty="0" smtClean="0"/>
              <a:t>Questions starting with ‘Why</a:t>
            </a:r>
            <a:r>
              <a:rPr lang="en-US" sz="2600" dirty="0" smtClean="0"/>
              <a:t>’: These can sound like blame to a survivor.  Avoid using these questions. </a:t>
            </a:r>
          </a:p>
          <a:p>
            <a:endParaRPr lang="en-US" dirty="0"/>
          </a:p>
        </p:txBody>
      </p:sp>
      <p:sp>
        <p:nvSpPr>
          <p:cNvPr id="4" name="Rectangular Callout 3"/>
          <p:cNvSpPr/>
          <p:nvPr/>
        </p:nvSpPr>
        <p:spPr>
          <a:xfrm>
            <a:off x="8560723" y="1854369"/>
            <a:ext cx="2876204" cy="1083980"/>
          </a:xfrm>
          <a:prstGeom prst="wedgeRectCallout">
            <a:avLst>
              <a:gd name="adj1" fmla="val -81128"/>
              <a:gd name="adj2" fmla="val 39229"/>
            </a:avLst>
          </a:prstGeom>
          <a:solidFill>
            <a:schemeClr val="accent1">
              <a:lumMod val="20000"/>
              <a:lumOff val="8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endParaRPr lang="en-US" sz="2000" dirty="0" smtClean="0">
              <a:solidFill>
                <a:schemeClr val="tx1"/>
              </a:solidFill>
            </a:endParaRPr>
          </a:p>
          <a:p>
            <a:pPr marL="0" lvl="1" algn="ctr"/>
            <a:r>
              <a:rPr lang="en-US" sz="2000" dirty="0" smtClean="0">
                <a:solidFill>
                  <a:schemeClr val="tx1"/>
                </a:solidFill>
              </a:rPr>
              <a:t>How </a:t>
            </a:r>
            <a:r>
              <a:rPr lang="en-US" sz="2000" dirty="0">
                <a:solidFill>
                  <a:schemeClr val="tx1"/>
                </a:solidFill>
              </a:rPr>
              <a:t>were you able to get to a safe place?    </a:t>
            </a:r>
          </a:p>
          <a:p>
            <a:pPr algn="ctr"/>
            <a:endParaRPr lang="en-US" sz="2000" dirty="0">
              <a:solidFill>
                <a:schemeClr val="tx1"/>
              </a:solidFill>
            </a:endParaRPr>
          </a:p>
        </p:txBody>
      </p:sp>
      <p:sp>
        <p:nvSpPr>
          <p:cNvPr id="5" name="Rounded Rectangular Callout 4"/>
          <p:cNvSpPr/>
          <p:nvPr/>
        </p:nvSpPr>
        <p:spPr>
          <a:xfrm>
            <a:off x="8560723" y="3452648"/>
            <a:ext cx="2676698" cy="1054055"/>
          </a:xfrm>
          <a:prstGeom prst="wedgeRoundRectCallout">
            <a:avLst>
              <a:gd name="adj1" fmla="val -87389"/>
              <a:gd name="adj2" fmla="val 37074"/>
              <a:gd name="adj3" fmla="val 16667"/>
            </a:avLst>
          </a:prstGeom>
          <a:solidFill>
            <a:schemeClr val="accent1">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endParaRPr lang="en-US" sz="2000" dirty="0" smtClean="0">
              <a:solidFill>
                <a:schemeClr val="tx1"/>
              </a:solidFill>
            </a:endParaRPr>
          </a:p>
          <a:p>
            <a:pPr marL="0" lvl="1" algn="ctr"/>
            <a:r>
              <a:rPr lang="en-US" sz="2000" dirty="0" smtClean="0">
                <a:solidFill>
                  <a:schemeClr val="tx1"/>
                </a:solidFill>
              </a:rPr>
              <a:t>Would </a:t>
            </a:r>
            <a:r>
              <a:rPr lang="en-US" sz="2000" dirty="0">
                <a:solidFill>
                  <a:schemeClr val="tx1"/>
                </a:solidFill>
              </a:rPr>
              <a:t>you like to see a doctor? </a:t>
            </a:r>
          </a:p>
          <a:p>
            <a:pPr algn="ctr"/>
            <a:endParaRPr lang="en-US" sz="2000" dirty="0">
              <a:solidFill>
                <a:schemeClr val="tx1"/>
              </a:solidFill>
            </a:endParaRPr>
          </a:p>
        </p:txBody>
      </p:sp>
      <p:sp>
        <p:nvSpPr>
          <p:cNvPr id="6" name="Oval Callout 5"/>
          <p:cNvSpPr/>
          <p:nvPr/>
        </p:nvSpPr>
        <p:spPr>
          <a:xfrm>
            <a:off x="7692042" y="4876245"/>
            <a:ext cx="1737361" cy="1438102"/>
          </a:xfrm>
          <a:prstGeom prst="wedgeEllipseCallout">
            <a:avLst>
              <a:gd name="adj1" fmla="val -75279"/>
              <a:gd name="adj2" fmla="val 142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US" dirty="0">
                <a:solidFill>
                  <a:schemeClr val="tx1"/>
                </a:solidFill>
              </a:rPr>
              <a:t>Why did you do that?  </a:t>
            </a:r>
          </a:p>
          <a:p>
            <a:pPr algn="ctr"/>
            <a:endParaRPr lang="en-US" dirty="0">
              <a:solidFill>
                <a:schemeClr val="tx1"/>
              </a:solidFill>
            </a:endParaRPr>
          </a:p>
        </p:txBody>
      </p:sp>
      <p:sp>
        <p:nvSpPr>
          <p:cNvPr id="7" name="Oval Callout 6"/>
          <p:cNvSpPr/>
          <p:nvPr/>
        </p:nvSpPr>
        <p:spPr>
          <a:xfrm>
            <a:off x="9998825" y="4797415"/>
            <a:ext cx="1812174" cy="1720735"/>
          </a:xfrm>
          <a:prstGeom prst="wedgeEllipseCallout">
            <a:avLst>
              <a:gd name="adj1" fmla="val -62592"/>
              <a:gd name="adj2" fmla="val 22187"/>
            </a:avLst>
          </a:prstGeom>
          <a:solidFill>
            <a:schemeClr val="accent2">
              <a:lumMod val="60000"/>
              <a:lumOff val="4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US" dirty="0">
                <a:solidFill>
                  <a:schemeClr val="tx1"/>
                </a:solidFill>
              </a:rPr>
              <a:t>Tell me more about how that happened.  </a:t>
            </a:r>
          </a:p>
          <a:p>
            <a:pPr algn="ctr"/>
            <a:endParaRPr lang="en-US" dirty="0">
              <a:solidFill>
                <a:schemeClr val="tx1"/>
              </a:solidFill>
            </a:endParaRPr>
          </a:p>
        </p:txBody>
      </p:sp>
      <p:sp>
        <p:nvSpPr>
          <p:cNvPr id="8" name="&quot;No&quot; Symbol 7"/>
          <p:cNvSpPr/>
          <p:nvPr/>
        </p:nvSpPr>
        <p:spPr>
          <a:xfrm>
            <a:off x="7547957" y="4763192"/>
            <a:ext cx="1882834" cy="1833788"/>
          </a:xfrm>
          <a:prstGeom prst="noSmoking">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 xmlns:p14="http://schemas.microsoft.com/office/powerpoint/2010/main" val="903293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Validate feelings</a:t>
            </a:r>
            <a:endParaRPr lang="en-US" dirty="0"/>
          </a:p>
        </p:txBody>
      </p:sp>
      <p:sp>
        <p:nvSpPr>
          <p:cNvPr id="3" name="Content Placeholder 2"/>
          <p:cNvSpPr>
            <a:spLocks noGrp="1"/>
          </p:cNvSpPr>
          <p:nvPr>
            <p:ph idx="1"/>
          </p:nvPr>
        </p:nvSpPr>
        <p:spPr/>
        <p:txBody>
          <a:bodyPr/>
          <a:lstStyle/>
          <a:p>
            <a:r>
              <a:rPr lang="en-US" dirty="0" smtClean="0"/>
              <a:t>Allow the survivor to feel what they are feeling – and let them know that it is okay and that it is normal.  This helps the survivor feel safe with you.</a:t>
            </a:r>
          </a:p>
          <a:p>
            <a:r>
              <a:rPr lang="en-US" b="1" dirty="0" smtClean="0"/>
              <a:t>“It’s okay to cry; crying is an expression of emotion.”  </a:t>
            </a:r>
          </a:p>
          <a:p>
            <a:r>
              <a:rPr lang="en-US" b="1" dirty="0" smtClean="0"/>
              <a:t>“Many women in your situation would also feel angry.”</a:t>
            </a:r>
          </a:p>
          <a:p>
            <a:r>
              <a:rPr lang="en-US" b="1" dirty="0" smtClean="0"/>
              <a:t>“It is normal for you to feel so upset after what you have been through; many people who have had similar experiences as you also feel upset.”  </a:t>
            </a:r>
          </a:p>
          <a:p>
            <a:pPr marL="118872" indent="0">
              <a:buNone/>
            </a:pPr>
            <a:endParaRPr lang="en-US" dirty="0" smtClean="0"/>
          </a:p>
          <a:p>
            <a:pPr marL="118872" indent="0">
              <a:buNone/>
            </a:pPr>
            <a:endParaRPr lang="en-US" dirty="0" smtClean="0"/>
          </a:p>
          <a:p>
            <a:endParaRPr lang="en-US" dirty="0"/>
          </a:p>
        </p:txBody>
      </p:sp>
    </p:spTree>
    <p:extLst>
      <p:ext uri="{BB962C8B-B14F-4D97-AF65-F5344CB8AC3E}">
        <p14:creationId xmlns="" xmlns:p14="http://schemas.microsoft.com/office/powerpoint/2010/main" val="10903739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p:txBody>
          <a:bodyPr/>
          <a:lstStyle/>
          <a:p>
            <a:r>
              <a:rPr lang="en-US" sz="2400" dirty="0" smtClean="0"/>
              <a:t>In pairs, practice using the skills we just learned.  Each person take turn being the listener.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a:spLocks noChangeArrowheads="1"/>
          </p:cNvSpPr>
          <p:nvPr/>
        </p:nvSpPr>
        <p:spPr bwMode="auto">
          <a:xfrm>
            <a:off x="4555958" y="4311719"/>
            <a:ext cx="3962400" cy="1168400"/>
          </a:xfrm>
          <a:prstGeom prst="wedgeEllipseCallout">
            <a:avLst>
              <a:gd name="adj1" fmla="val -66296"/>
              <a:gd name="adj2" fmla="val 14616"/>
            </a:avLst>
          </a:prstGeom>
          <a:solidFill>
            <a:schemeClr val="accent2">
              <a:lumMod val="20000"/>
              <a:lumOff val="80000"/>
            </a:schemeClr>
          </a:solidFill>
          <a:ln w="9525">
            <a:solidFill>
              <a:schemeClr val="tx1"/>
            </a:solidFill>
            <a:miter lim="800000"/>
            <a:headEnd/>
            <a:tailEnd/>
          </a:ln>
        </p:spPr>
        <p:txBody>
          <a:bodyPr>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en-US" altLang="en-US" i="1" dirty="0">
                <a:solidFill>
                  <a:prstClr val="black"/>
                </a:solidFill>
              </a:rPr>
              <a:t>What happened was not your </a:t>
            </a:r>
            <a:r>
              <a:rPr lang="en-US" altLang="en-US" i="1" dirty="0" smtClean="0">
                <a:solidFill>
                  <a:prstClr val="black"/>
                </a:solidFill>
              </a:rPr>
              <a:t>fault.</a:t>
            </a:r>
            <a:endParaRPr lang="en-US" altLang="en-US" i="1" dirty="0">
              <a:solidFill>
                <a:prstClr val="black"/>
              </a:solidFill>
            </a:endParaRPr>
          </a:p>
        </p:txBody>
      </p:sp>
      <p:sp>
        <p:nvSpPr>
          <p:cNvPr id="7" name="Title 6"/>
          <p:cNvSpPr>
            <a:spLocks noGrp="1"/>
          </p:cNvSpPr>
          <p:nvPr>
            <p:ph type="title"/>
          </p:nvPr>
        </p:nvSpPr>
        <p:spPr/>
        <p:txBody>
          <a:bodyPr/>
          <a:lstStyle/>
          <a:p>
            <a:r>
              <a:rPr lang="en-US" dirty="0" smtClean="0"/>
              <a:t>HEALING STATEMENTS </a:t>
            </a:r>
            <a:endParaRPr lang="en-US" dirty="0"/>
          </a:p>
        </p:txBody>
      </p:sp>
      <p:sp>
        <p:nvSpPr>
          <p:cNvPr id="11" name="TextBox 10"/>
          <p:cNvSpPr txBox="1"/>
          <p:nvPr/>
        </p:nvSpPr>
        <p:spPr>
          <a:xfrm>
            <a:off x="375016" y="2399085"/>
            <a:ext cx="5279826" cy="461665"/>
          </a:xfrm>
          <a:prstGeom prst="rect">
            <a:avLst/>
          </a:prstGeom>
          <a:noFill/>
        </p:spPr>
        <p:txBody>
          <a:bodyPr wrap="square" rtlCol="0">
            <a:spAutoFit/>
          </a:bodyPr>
          <a:lstStyle/>
          <a:p>
            <a:r>
              <a:rPr lang="en-US" sz="2400" dirty="0" smtClean="0"/>
              <a:t>Validates and empowers </a:t>
            </a:r>
            <a:endParaRPr lang="en-US" sz="2400" dirty="0"/>
          </a:p>
        </p:txBody>
      </p:sp>
      <p:sp>
        <p:nvSpPr>
          <p:cNvPr id="12" name="TextBox 11"/>
          <p:cNvSpPr txBox="1"/>
          <p:nvPr/>
        </p:nvSpPr>
        <p:spPr>
          <a:xfrm>
            <a:off x="375016" y="3411018"/>
            <a:ext cx="3865908" cy="461665"/>
          </a:xfrm>
          <a:prstGeom prst="rect">
            <a:avLst/>
          </a:prstGeom>
          <a:noFill/>
        </p:spPr>
        <p:txBody>
          <a:bodyPr wrap="square" rtlCol="0">
            <a:spAutoFit/>
          </a:bodyPr>
          <a:lstStyle/>
          <a:p>
            <a:r>
              <a:rPr lang="en-US" sz="2400" dirty="0" smtClean="0"/>
              <a:t>Builds trust</a:t>
            </a:r>
            <a:endParaRPr lang="en-US" sz="2400" dirty="0"/>
          </a:p>
        </p:txBody>
      </p:sp>
      <p:sp>
        <p:nvSpPr>
          <p:cNvPr id="14" name="TextBox 7"/>
          <p:cNvSpPr>
            <a:spLocks noChangeArrowheads="1"/>
          </p:cNvSpPr>
          <p:nvPr/>
        </p:nvSpPr>
        <p:spPr bwMode="auto">
          <a:xfrm>
            <a:off x="3673642" y="3411018"/>
            <a:ext cx="3962400" cy="510778"/>
          </a:xfrm>
          <a:prstGeom prst="wedgeRoundRectCallout">
            <a:avLst>
              <a:gd name="adj1" fmla="val -64574"/>
              <a:gd name="adj2" fmla="val -2815"/>
              <a:gd name="adj3" fmla="val 16667"/>
            </a:avLst>
          </a:prstGeom>
          <a:solidFill>
            <a:schemeClr val="accent1">
              <a:lumMod val="40000"/>
              <a:lumOff val="60000"/>
            </a:schemeClr>
          </a:solidFill>
          <a:ln w="9525">
            <a:solidFill>
              <a:schemeClr val="tx1"/>
            </a:solidFill>
            <a:miter lim="800000"/>
            <a:headEnd/>
            <a:tailEnd/>
          </a:ln>
        </p:spPr>
        <p:txBody>
          <a:bodyPr>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en-US" altLang="en-US" i="1" dirty="0" smtClean="0">
                <a:solidFill>
                  <a:prstClr val="black"/>
                </a:solidFill>
              </a:rPr>
              <a:t>I believe you. </a:t>
            </a:r>
            <a:endParaRPr lang="en-US" altLang="en-US" i="1" dirty="0">
              <a:solidFill>
                <a:prstClr val="black"/>
              </a:solidFill>
            </a:endParaRPr>
          </a:p>
        </p:txBody>
      </p:sp>
      <p:sp>
        <p:nvSpPr>
          <p:cNvPr id="17" name="TextBox 7"/>
          <p:cNvSpPr>
            <a:spLocks noChangeArrowheads="1"/>
          </p:cNvSpPr>
          <p:nvPr/>
        </p:nvSpPr>
        <p:spPr bwMode="auto">
          <a:xfrm>
            <a:off x="6537158" y="2502372"/>
            <a:ext cx="5146508" cy="510778"/>
          </a:xfrm>
          <a:prstGeom prst="wedgeRoundRectCallout">
            <a:avLst>
              <a:gd name="adj1" fmla="val -63042"/>
              <a:gd name="adj2" fmla="val 1330"/>
              <a:gd name="adj3" fmla="val 16667"/>
            </a:avLst>
          </a:prstGeom>
          <a:solidFill>
            <a:schemeClr val="accent1">
              <a:lumMod val="20000"/>
              <a:lumOff val="80000"/>
            </a:schemeClr>
          </a:solidFill>
          <a:ln w="9525">
            <a:solidFill>
              <a:schemeClr val="tx1"/>
            </a:solidFill>
            <a:miter lim="800000"/>
            <a:headEnd/>
            <a:tailEnd/>
          </a:ln>
        </p:spPr>
        <p:txBody>
          <a:bodyPr wrap="square">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en-US" altLang="en-US" i="1" dirty="0">
                <a:solidFill>
                  <a:prstClr val="black"/>
                </a:solidFill>
              </a:rPr>
              <a:t>You are very brave </a:t>
            </a:r>
            <a:r>
              <a:rPr lang="en-US" altLang="en-US" i="1" dirty="0" smtClean="0">
                <a:solidFill>
                  <a:prstClr val="black"/>
                </a:solidFill>
              </a:rPr>
              <a:t>for telling me. </a:t>
            </a:r>
            <a:endParaRPr lang="en-US" altLang="en-US" i="1" dirty="0">
              <a:solidFill>
                <a:prstClr val="black"/>
              </a:solidFill>
            </a:endParaRPr>
          </a:p>
        </p:txBody>
      </p:sp>
      <p:sp>
        <p:nvSpPr>
          <p:cNvPr id="21" name="TextBox 20"/>
          <p:cNvSpPr txBox="1"/>
          <p:nvPr/>
        </p:nvSpPr>
        <p:spPr>
          <a:xfrm>
            <a:off x="401292" y="5934670"/>
            <a:ext cx="3865908" cy="461665"/>
          </a:xfrm>
          <a:prstGeom prst="rect">
            <a:avLst/>
          </a:prstGeom>
          <a:noFill/>
        </p:spPr>
        <p:txBody>
          <a:bodyPr wrap="square" rtlCol="0">
            <a:spAutoFit/>
          </a:bodyPr>
          <a:lstStyle/>
          <a:p>
            <a:r>
              <a:rPr lang="en-US" sz="2400" dirty="0" smtClean="0"/>
              <a:t>Expresses empathy. </a:t>
            </a:r>
            <a:endParaRPr lang="en-US" sz="2400" dirty="0"/>
          </a:p>
        </p:txBody>
      </p:sp>
      <p:sp>
        <p:nvSpPr>
          <p:cNvPr id="22" name="TextBox 21"/>
          <p:cNvSpPr txBox="1"/>
          <p:nvPr/>
        </p:nvSpPr>
        <p:spPr>
          <a:xfrm>
            <a:off x="375016" y="4420522"/>
            <a:ext cx="3865908" cy="830997"/>
          </a:xfrm>
          <a:prstGeom prst="rect">
            <a:avLst/>
          </a:prstGeom>
          <a:noFill/>
        </p:spPr>
        <p:txBody>
          <a:bodyPr wrap="square" rtlCol="0">
            <a:spAutoFit/>
          </a:bodyPr>
          <a:lstStyle/>
          <a:p>
            <a:r>
              <a:rPr lang="en-US" sz="2400" dirty="0" smtClean="0"/>
              <a:t>Reassurance and non-blaming. </a:t>
            </a:r>
            <a:endParaRPr lang="en-US" sz="2400" dirty="0"/>
          </a:p>
        </p:txBody>
      </p:sp>
      <p:sp>
        <p:nvSpPr>
          <p:cNvPr id="23" name="TextBox 22"/>
          <p:cNvSpPr txBox="1"/>
          <p:nvPr/>
        </p:nvSpPr>
        <p:spPr>
          <a:xfrm>
            <a:off x="375016" y="1678757"/>
            <a:ext cx="5279826" cy="461665"/>
          </a:xfrm>
          <a:prstGeom prst="rect">
            <a:avLst/>
          </a:prstGeom>
          <a:noFill/>
        </p:spPr>
        <p:txBody>
          <a:bodyPr wrap="square" rtlCol="0">
            <a:spAutoFit/>
          </a:bodyPr>
          <a:lstStyle/>
          <a:p>
            <a:r>
              <a:rPr lang="en-US" sz="2400" dirty="0" smtClean="0"/>
              <a:t>Builds relationship </a:t>
            </a:r>
            <a:endParaRPr lang="en-US" sz="2400" dirty="0"/>
          </a:p>
        </p:txBody>
      </p:sp>
      <p:sp>
        <p:nvSpPr>
          <p:cNvPr id="24" name="TextBox 7"/>
          <p:cNvSpPr>
            <a:spLocks noChangeArrowheads="1"/>
          </p:cNvSpPr>
          <p:nvPr/>
        </p:nvSpPr>
        <p:spPr bwMode="auto">
          <a:xfrm>
            <a:off x="4267200" y="1632918"/>
            <a:ext cx="5146508" cy="510778"/>
          </a:xfrm>
          <a:prstGeom prst="wedgeRoundRectCallout">
            <a:avLst>
              <a:gd name="adj1" fmla="val -63042"/>
              <a:gd name="adj2" fmla="val 1330"/>
              <a:gd name="adj3" fmla="val 16667"/>
            </a:avLst>
          </a:prstGeom>
          <a:solidFill>
            <a:schemeClr val="accent1"/>
          </a:solidFill>
          <a:ln w="9525">
            <a:solidFill>
              <a:schemeClr val="tx1"/>
            </a:solidFill>
            <a:miter lim="800000"/>
            <a:headEnd/>
            <a:tailEnd/>
          </a:ln>
        </p:spPr>
        <p:txBody>
          <a:bodyPr wrap="square">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en-US" altLang="en-US" i="1" dirty="0" smtClean="0">
                <a:solidFill>
                  <a:prstClr val="black"/>
                </a:solidFill>
              </a:rPr>
              <a:t>Thank you for telling me. </a:t>
            </a:r>
            <a:endParaRPr lang="en-US" altLang="en-US" i="1" dirty="0">
              <a:solidFill>
                <a:prstClr val="black"/>
              </a:solidFill>
            </a:endParaRPr>
          </a:p>
        </p:txBody>
      </p:sp>
      <p:sp>
        <p:nvSpPr>
          <p:cNvPr id="25" name="TextBox 7"/>
          <p:cNvSpPr>
            <a:spLocks noChangeArrowheads="1"/>
          </p:cNvSpPr>
          <p:nvPr/>
        </p:nvSpPr>
        <p:spPr bwMode="auto">
          <a:xfrm>
            <a:off x="6537158" y="5885557"/>
            <a:ext cx="5146508" cy="510778"/>
          </a:xfrm>
          <a:prstGeom prst="wedgeRoundRectCallout">
            <a:avLst>
              <a:gd name="adj1" fmla="val -63042"/>
              <a:gd name="adj2" fmla="val 1330"/>
              <a:gd name="adj3" fmla="val 16667"/>
            </a:avLst>
          </a:prstGeom>
          <a:solidFill>
            <a:schemeClr val="accent2">
              <a:lumMod val="60000"/>
              <a:lumOff val="40000"/>
            </a:schemeClr>
          </a:solidFill>
          <a:ln w="9525">
            <a:solidFill>
              <a:schemeClr val="tx1"/>
            </a:solidFill>
            <a:miter lim="800000"/>
            <a:headEnd/>
            <a:tailEnd/>
          </a:ln>
        </p:spPr>
        <p:txBody>
          <a:bodyPr wrap="square">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en-US" altLang="en-US" i="1" dirty="0" smtClean="0">
                <a:solidFill>
                  <a:prstClr val="black"/>
                </a:solidFill>
              </a:rPr>
              <a:t>I am sorry this happened to you. </a:t>
            </a:r>
            <a:endParaRPr lang="en-US" altLang="en-US" i="1" dirty="0">
              <a:solidFill>
                <a:prstClr val="black"/>
              </a:solidFill>
            </a:endParaRPr>
          </a:p>
        </p:txBody>
      </p:sp>
    </p:spTree>
    <p:extLst>
      <p:ext uri="{BB962C8B-B14F-4D97-AF65-F5344CB8AC3E}">
        <p14:creationId xmlns="" xmlns:p14="http://schemas.microsoft.com/office/powerpoint/2010/main" val="35720571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bg/>
                                          </p:spTgt>
                                        </p:tgtEl>
                                        <p:attrNameLst>
                                          <p:attrName>style.visibility</p:attrName>
                                        </p:attrNameLst>
                                      </p:cBhvr>
                                      <p:to>
                                        <p:strVal val="visible"/>
                                      </p:to>
                                    </p:set>
                                    <p:animEffect transition="in" filter="fade">
                                      <p:cBhvr>
                                        <p:cTn id="7" dur="2000"/>
                                        <p:tgtEl>
                                          <p:spTgt spid="2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xEl>
                                              <p:pRg st="0" end="0"/>
                                            </p:txEl>
                                          </p:spTgt>
                                        </p:tgtEl>
                                        <p:attrNameLst>
                                          <p:attrName>style.visibility</p:attrName>
                                        </p:attrNameLst>
                                      </p:cBhvr>
                                      <p:to>
                                        <p:strVal val="visible"/>
                                      </p:to>
                                    </p:set>
                                    <p:animEffect transition="in" filter="fade">
                                      <p:cBhvr>
                                        <p:cTn id="10" dur="2000"/>
                                        <p:tgtEl>
                                          <p:spTgt spid="2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bg/>
                                          </p:spTgt>
                                        </p:tgtEl>
                                        <p:attrNameLst>
                                          <p:attrName>style.visibility</p:attrName>
                                        </p:attrNameLst>
                                      </p:cBhvr>
                                      <p:to>
                                        <p:strVal val="visible"/>
                                      </p:to>
                                    </p:set>
                                    <p:animEffect transition="in" filter="fade">
                                      <p:cBhvr>
                                        <p:cTn id="15" dur="2000"/>
                                        <p:tgtEl>
                                          <p:spTgt spid="1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fade">
                                      <p:cBhvr>
                                        <p:cTn id="18" dur="2000"/>
                                        <p:tgtEl>
                                          <p:spTgt spid="1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bg/>
                                          </p:spTgt>
                                        </p:tgtEl>
                                        <p:attrNameLst>
                                          <p:attrName>style.visibility</p:attrName>
                                        </p:attrNameLst>
                                      </p:cBhvr>
                                      <p:to>
                                        <p:strVal val="visible"/>
                                      </p:to>
                                    </p:set>
                                    <p:animEffect transition="in" filter="fade">
                                      <p:cBhvr>
                                        <p:cTn id="23" dur="2000"/>
                                        <p:tgtEl>
                                          <p:spTgt spid="14">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4">
                                            <p:txEl>
                                              <p:pRg st="0" end="0"/>
                                            </p:txEl>
                                          </p:spTgt>
                                        </p:tgtEl>
                                        <p:attrNameLst>
                                          <p:attrName>style.visibility</p:attrName>
                                        </p:attrNameLst>
                                      </p:cBhvr>
                                      <p:to>
                                        <p:strVal val="visible"/>
                                      </p:to>
                                    </p:set>
                                    <p:animEffect transition="in" filter="fade">
                                      <p:cBhvr>
                                        <p:cTn id="26" dur="2000"/>
                                        <p:tgtEl>
                                          <p:spTgt spid="14">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20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20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5">
                                            <p:bg/>
                                          </p:spTgt>
                                        </p:tgtEl>
                                        <p:attrNameLst>
                                          <p:attrName>style.visibility</p:attrName>
                                        </p:attrNameLst>
                                      </p:cBhvr>
                                      <p:to>
                                        <p:strVal val="visible"/>
                                      </p:to>
                                    </p:set>
                                    <p:animEffect transition="in" filter="fade">
                                      <p:cBhvr>
                                        <p:cTn id="39" dur="2000"/>
                                        <p:tgtEl>
                                          <p:spTgt spid="25">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5">
                                            <p:txEl>
                                              <p:pRg st="0" end="0"/>
                                            </p:txEl>
                                          </p:spTgt>
                                        </p:tgtEl>
                                        <p:attrNameLst>
                                          <p:attrName>style.visibility</p:attrName>
                                        </p:attrNameLst>
                                      </p:cBhvr>
                                      <p:to>
                                        <p:strVal val="visible"/>
                                      </p:to>
                                    </p:set>
                                    <p:animEffect transition="in" filter="fade">
                                      <p:cBhvr>
                                        <p:cTn id="42" dur="20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allAtOnce" animBg="1"/>
      <p:bldP spid="14" grpId="0" build="allAtOnce" animBg="1"/>
      <p:bldP spid="17" grpId="0" build="allAtOnce" animBg="1"/>
      <p:bldP spid="24" grpId="0" build="allAtOnce" animBg="1"/>
      <p:bldP spid="25" grpId="0" build="allAtOnce"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healing statements</a:t>
            </a:r>
            <a:endParaRPr lang="en-US" dirty="0"/>
          </a:p>
        </p:txBody>
      </p:sp>
      <p:sp>
        <p:nvSpPr>
          <p:cNvPr id="3" name="Content Placeholder 2"/>
          <p:cNvSpPr>
            <a:spLocks noGrp="1"/>
          </p:cNvSpPr>
          <p:nvPr>
            <p:ph idx="1"/>
          </p:nvPr>
        </p:nvSpPr>
        <p:spPr>
          <a:xfrm>
            <a:off x="7086600" y="2990850"/>
            <a:ext cx="4400550" cy="1347537"/>
          </a:xfrm>
        </p:spPr>
        <p:txBody>
          <a:bodyPr>
            <a:noAutofit/>
          </a:bodyPr>
          <a:lstStyle/>
          <a:p>
            <a:r>
              <a:rPr lang="en-US" sz="2400" dirty="0" smtClean="0"/>
              <a:t>In small groups of </a:t>
            </a:r>
            <a:r>
              <a:rPr lang="en-US" sz="2400" b="1" dirty="0" smtClean="0"/>
              <a:t>no more than 5 people</a:t>
            </a:r>
            <a:r>
              <a:rPr lang="en-US" sz="2400" dirty="0" smtClean="0"/>
              <a:t>, come up with other </a:t>
            </a:r>
            <a:r>
              <a:rPr lang="en-US" sz="2400" b="1" dirty="0" smtClean="0"/>
              <a:t>phrases that could be used as Healing Statements</a:t>
            </a:r>
            <a:r>
              <a:rPr lang="en-US" sz="2400" dirty="0" smtClean="0"/>
              <a:t> with survivors. Identify </a:t>
            </a:r>
            <a:r>
              <a:rPr lang="en-US" sz="2400" b="1" dirty="0" smtClean="0"/>
              <a:t>which of the categories below each statement fits in</a:t>
            </a:r>
            <a:r>
              <a:rPr lang="en-US" sz="2400" dirty="0" smtClean="0"/>
              <a:t>. </a:t>
            </a:r>
          </a:p>
          <a:p>
            <a:r>
              <a:rPr lang="en-US" sz="2400" dirty="0" smtClean="0"/>
              <a:t>Be prepared to share with the larger group. </a:t>
            </a:r>
          </a:p>
          <a:p>
            <a:pPr>
              <a:buNone/>
            </a:pPr>
            <a:endParaRPr lang="en-US" sz="2400" dirty="0"/>
          </a:p>
        </p:txBody>
      </p:sp>
    </p:spTree>
    <p:extLst>
      <p:ext uri="{BB962C8B-B14F-4D97-AF65-F5344CB8AC3E}">
        <p14:creationId xmlns:p14="http://schemas.microsoft.com/office/powerpoint/2010/main" xmlns="" val="7746887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Follow the survivor’s pace</a:t>
            </a:r>
            <a:endParaRPr lang="en-US" dirty="0"/>
          </a:p>
        </p:txBody>
      </p:sp>
      <p:sp>
        <p:nvSpPr>
          <p:cNvPr id="3" name="Content Placeholder 2"/>
          <p:cNvSpPr>
            <a:spLocks noGrp="1"/>
          </p:cNvSpPr>
          <p:nvPr>
            <p:ph idx="1"/>
          </p:nvPr>
        </p:nvSpPr>
        <p:spPr/>
        <p:txBody>
          <a:bodyPr/>
          <a:lstStyle/>
          <a:p>
            <a:r>
              <a:rPr lang="en-US" sz="2400" dirty="0" smtClean="0"/>
              <a:t>Allow the person to tell their story in the way they want to and the ‘pace’ (speed) at which they want to </a:t>
            </a:r>
          </a:p>
          <a:p>
            <a:r>
              <a:rPr lang="en-US" sz="2400" dirty="0" smtClean="0"/>
              <a:t>Do not rush the person.</a:t>
            </a:r>
          </a:p>
          <a:p>
            <a:r>
              <a:rPr lang="en-US" sz="2400" dirty="0" smtClean="0"/>
              <a:t>Do not force the person to share something they do not want to share. </a:t>
            </a:r>
          </a:p>
          <a:p>
            <a:endParaRPr lang="en-US" sz="2800" dirty="0" smtClean="0"/>
          </a:p>
          <a:p>
            <a:pPr algn="ctr"/>
            <a:r>
              <a:rPr lang="en-US" sz="2800" dirty="0" smtClean="0"/>
              <a:t>Take breaks if needed</a:t>
            </a:r>
          </a:p>
          <a:p>
            <a:endParaRPr lang="en-US" dirty="0"/>
          </a:p>
        </p:txBody>
      </p:sp>
    </p:spTree>
    <p:extLst>
      <p:ext uri="{BB962C8B-B14F-4D97-AF65-F5344CB8AC3E}">
        <p14:creationId xmlns="" xmlns:p14="http://schemas.microsoft.com/office/powerpoint/2010/main" val="17770037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simple and similar language</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dirty="0" smtClean="0"/>
              <a:t>Working with survivor – we should be talking in the same language </a:t>
            </a:r>
          </a:p>
          <a:p>
            <a:pPr>
              <a:buFont typeface="Arial" pitchFamily="34" charset="0"/>
              <a:buChar char="•"/>
            </a:pPr>
            <a:r>
              <a:rPr lang="en-US" dirty="0" smtClean="0"/>
              <a:t>We should be using simple words that she will know – for example – she may not know what “GBV” is.  She may not know what a “caseworker” is.  She may not know what a “referral” is or a “safety plan”.  You need to use simple words to describe these things.  </a:t>
            </a:r>
            <a:endParaRPr lang="en-US" dirty="0"/>
          </a:p>
        </p:txBody>
      </p:sp>
    </p:spTree>
    <p:extLst>
      <p:ext uri="{BB962C8B-B14F-4D97-AF65-F5344CB8AC3E}">
        <p14:creationId xmlns="" xmlns:p14="http://schemas.microsoft.com/office/powerpoint/2010/main" val="10463591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222" y="2711669"/>
            <a:ext cx="4769556" cy="1545564"/>
          </a:xfrm>
        </p:spPr>
        <p:txBody>
          <a:bodyPr>
            <a:normAutofit fontScale="90000"/>
          </a:bodyPr>
          <a:lstStyle/>
          <a:p>
            <a:r>
              <a:rPr lang="en-US" dirty="0" smtClean="0"/>
              <a:t>Simple Language</a:t>
            </a:r>
            <a:br>
              <a:rPr lang="en-US" dirty="0" smtClean="0"/>
            </a:br>
            <a:r>
              <a:rPr lang="en-US" dirty="0" smtClean="0"/>
              <a:t/>
            </a:r>
            <a:br>
              <a:rPr lang="en-US" dirty="0" smtClean="0"/>
            </a:br>
            <a:r>
              <a:rPr lang="en-US" dirty="0" smtClean="0"/>
              <a:t>ACTIVITY</a:t>
            </a:r>
            <a:br>
              <a:rPr lang="en-US" dirty="0" smtClean="0"/>
            </a:br>
            <a:r>
              <a:rPr lang="en-US" dirty="0" smtClean="0"/>
              <a:t> 		</a:t>
            </a:r>
            <a:endParaRPr lang="en-US" dirty="0"/>
          </a:p>
        </p:txBody>
      </p:sp>
      <p:sp>
        <p:nvSpPr>
          <p:cNvPr id="3" name="Content Placeholder 2"/>
          <p:cNvSpPr>
            <a:spLocks noGrp="1"/>
          </p:cNvSpPr>
          <p:nvPr>
            <p:ph idx="1"/>
          </p:nvPr>
        </p:nvSpPr>
        <p:spPr/>
        <p:txBody>
          <a:bodyPr>
            <a:normAutofit/>
          </a:bodyPr>
          <a:lstStyle/>
          <a:p>
            <a:r>
              <a:rPr lang="en-US" sz="2400" dirty="0" smtClean="0"/>
              <a:t>Come up with a list of at least 5 “professional” terms and/or phrases that we use in this field and ‘translate’ them into simple, clear language. We’ll go around the room and share our words and translations when we’re finished. </a:t>
            </a:r>
          </a:p>
        </p:txBody>
      </p:sp>
    </p:spTree>
    <p:extLst>
      <p:ext uri="{BB962C8B-B14F-4D97-AF65-F5344CB8AC3E}">
        <p14:creationId xmlns="" xmlns:p14="http://schemas.microsoft.com/office/powerpoint/2010/main" val="21494054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silence</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dirty="0" smtClean="0"/>
              <a:t>Silence is a powerful communication tool.  </a:t>
            </a:r>
          </a:p>
          <a:p>
            <a:pPr>
              <a:buFont typeface="Arial" pitchFamily="34" charset="0"/>
              <a:buChar char="•"/>
            </a:pPr>
            <a:r>
              <a:rPr lang="en-US" dirty="0" smtClean="0"/>
              <a:t>It is really powerful when a survivor is getting upset for us to just sit there with them.  We let the person cry.  We tell them it is ok. . .and we remain silent with them until they are ready to move on.</a:t>
            </a:r>
          </a:p>
          <a:p>
            <a:pPr>
              <a:buFont typeface="Arial" pitchFamily="34" charset="0"/>
              <a:buChar char="•"/>
            </a:pPr>
            <a:r>
              <a:rPr lang="en-US" dirty="0" smtClean="0"/>
              <a:t>It communicates to the person that we are here and we are listening and we aren’t going away.  And that we are not judging them for what they are feeling. </a:t>
            </a:r>
            <a:endParaRPr lang="en-US" dirty="0"/>
          </a:p>
        </p:txBody>
      </p:sp>
    </p:spTree>
    <p:extLst>
      <p:ext uri="{BB962C8B-B14F-4D97-AF65-F5344CB8AC3E}">
        <p14:creationId xmlns="" xmlns:p14="http://schemas.microsoft.com/office/powerpoint/2010/main" val="4150857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eaLnBrk="1" fontAlgn="auto" hangingPunct="1">
              <a:spcAft>
                <a:spcPts val="0"/>
              </a:spcAft>
              <a:defRPr/>
            </a:pPr>
            <a:r>
              <a:rPr lang="en-US" dirty="0" smtClean="0">
                <a:ea typeface="+mj-ea"/>
                <a:cs typeface="+mj-cs"/>
              </a:rPr>
              <a:t>Communication skills</a:t>
            </a:r>
            <a:endParaRPr lang="en-US" dirty="0">
              <a:ea typeface="+mj-ea"/>
              <a:cs typeface="+mj-cs"/>
            </a:endParaRPr>
          </a:p>
        </p:txBody>
      </p:sp>
      <p:sp>
        <p:nvSpPr>
          <p:cNvPr id="5" name="Text Placeholder 4"/>
          <p:cNvSpPr>
            <a:spLocks noGrp="1"/>
          </p:cNvSpPr>
          <p:nvPr>
            <p:ph type="body" sz="quarter" idx="10"/>
          </p:nvPr>
        </p:nvSpPr>
        <p:spPr>
          <a:xfrm>
            <a:off x="973138" y="1270000"/>
            <a:ext cx="10329862" cy="720725"/>
          </a:xfrm>
        </p:spPr>
        <p:txBody>
          <a:bodyPr/>
          <a:lstStyle/>
          <a:p>
            <a:pPr>
              <a:buFont typeface="Tw Cen MT" charset="0"/>
              <a:buChar char=" "/>
              <a:defRPr/>
            </a:pPr>
            <a:r>
              <a:rPr lang="en-US" dirty="0" smtClean="0"/>
              <a:t>MODULE 9 </a:t>
            </a:r>
            <a:endParaRPr lang="en-US" dirty="0"/>
          </a:p>
        </p:txBody>
      </p:sp>
      <p:sp>
        <p:nvSpPr>
          <p:cNvPr id="10" name="Text Placeholder 9"/>
          <p:cNvSpPr>
            <a:spLocks noGrp="1"/>
          </p:cNvSpPr>
          <p:nvPr>
            <p:ph type="body" sz="quarter" idx="11"/>
          </p:nvPr>
        </p:nvSpPr>
        <p:spPr>
          <a:xfrm>
            <a:off x="973138" y="4889500"/>
            <a:ext cx="10201275" cy="803275"/>
          </a:xfrm>
        </p:spPr>
        <p:txBody>
          <a:bodyPr/>
          <a:lstStyle/>
          <a:p>
            <a:pPr>
              <a:buFont typeface="Tw Cen MT" charset="0"/>
              <a:buChar char=" "/>
              <a:defRPr/>
            </a:pPr>
            <a:endParaRPr lang="en-US" dirty="0"/>
          </a:p>
        </p:txBody>
      </p:sp>
      <p:cxnSp>
        <p:nvCxnSpPr>
          <p:cNvPr id="7" name="Straight Connector 6"/>
          <p:cNvCxnSpPr/>
          <p:nvPr/>
        </p:nvCxnSpPr>
        <p:spPr>
          <a:xfrm>
            <a:off x="1085850" y="377348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USING Silence</a:t>
            </a:r>
            <a:br>
              <a:rPr lang="en-US" dirty="0" smtClean="0"/>
            </a:br>
            <a:r>
              <a:rPr lang="en-US" dirty="0" smtClean="0"/>
              <a:t>    ACTIVITY 		</a:t>
            </a:r>
            <a:endParaRPr lang="en-US" dirty="0"/>
          </a:p>
        </p:txBody>
      </p:sp>
      <p:sp>
        <p:nvSpPr>
          <p:cNvPr id="3" name="Content Placeholder 2"/>
          <p:cNvSpPr>
            <a:spLocks noGrp="1"/>
          </p:cNvSpPr>
          <p:nvPr>
            <p:ph idx="1"/>
          </p:nvPr>
        </p:nvSpPr>
        <p:spPr>
          <a:xfrm>
            <a:off x="6798733" y="860778"/>
            <a:ext cx="4478866" cy="5053469"/>
          </a:xfrm>
        </p:spPr>
        <p:txBody>
          <a:bodyPr>
            <a:normAutofit/>
          </a:bodyPr>
          <a:lstStyle/>
          <a:p>
            <a:r>
              <a:rPr lang="en-US" sz="2400" dirty="0" smtClean="0"/>
              <a:t>We’re going to sit together in silence and stillness for 2 minutes. Please don’t draw, write or do any work during these 2 minutes. Observe how you feel. Are you uncomfortable? Are you relaxed? Do you feel anxious?</a:t>
            </a:r>
          </a:p>
          <a:p>
            <a:r>
              <a:rPr lang="en-US" sz="2400" dirty="0" smtClean="0"/>
              <a:t>After the 2 minutes, we’ll talk about how this exercise felt for us. </a:t>
            </a:r>
            <a:endParaRPr lang="en-US" sz="2400" dirty="0"/>
          </a:p>
        </p:txBody>
      </p:sp>
    </p:spTree>
    <p:extLst>
      <p:ext uri="{BB962C8B-B14F-4D97-AF65-F5344CB8AC3E}">
        <p14:creationId xmlns="" xmlns:p14="http://schemas.microsoft.com/office/powerpoint/2010/main" val="39029341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a:t>
            </a:r>
            <a:br>
              <a:rPr lang="en-US" dirty="0" smtClean="0"/>
            </a:br>
            <a:r>
              <a:rPr lang="en-US" dirty="0" smtClean="0"/>
              <a:t>PUTTING </a:t>
            </a:r>
            <a:r>
              <a:rPr lang="en-US" dirty="0" smtClean="0"/>
              <a:t>IT ALL TOGETHER</a:t>
            </a:r>
            <a:endParaRPr lang="en-US" dirty="0"/>
          </a:p>
        </p:txBody>
      </p:sp>
      <p:sp>
        <p:nvSpPr>
          <p:cNvPr id="3" name="Content Placeholder 2"/>
          <p:cNvSpPr>
            <a:spLocks noGrp="1"/>
          </p:cNvSpPr>
          <p:nvPr>
            <p:ph idx="1"/>
          </p:nvPr>
        </p:nvSpPr>
        <p:spPr/>
        <p:txBody>
          <a:bodyPr/>
          <a:lstStyle/>
          <a:p>
            <a:r>
              <a:rPr lang="en-US" dirty="0" smtClean="0"/>
              <a:t>Keeping in mind the skills you just learned and the Communication Do’s and Don’ts, observe the role play.  What skills did you observe the caseworker using?  What was the impact on the survivor and the conversation?  </a:t>
            </a:r>
          </a:p>
          <a:p>
            <a:r>
              <a:rPr lang="en-US" dirty="0" smtClean="0"/>
              <a:t>Was there anything the caseworker could have done differently?</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en-US" dirty="0" smtClean="0">
                <a:ea typeface="+mj-ea"/>
                <a:cs typeface="+mj-cs"/>
              </a:rPr>
              <a:t>closing</a:t>
            </a:r>
            <a:endParaRPr lang="en-US" dirty="0">
              <a:ea typeface="+mj-ea"/>
              <a:cs typeface="+mj-cs"/>
            </a:endParaRP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en-US" dirty="0" smtClean="0">
                <a:ea typeface="+mn-ea"/>
                <a:cs typeface="+mn-cs"/>
              </a:rPr>
              <a:t>QUESTIONS?</a:t>
            </a:r>
            <a:endParaRPr lang="en-US" dirty="0">
              <a:ea typeface="+mn-ea"/>
              <a:cs typeface="+mn-cs"/>
            </a:endParaRP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en-US" dirty="0" smtClean="0">
                <a:ea typeface="+mn-ea"/>
                <a:cs typeface="+mn-cs"/>
              </a:rPr>
              <a:t>CONCERNS?</a:t>
            </a:r>
            <a:endParaRPr lang="en-US" dirty="0">
              <a:ea typeface="+mn-ea"/>
              <a:cs typeface="+mn-cs"/>
            </a:endParaRP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en-US" dirty="0" smtClean="0">
                <a:ea typeface="+mn-ea"/>
                <a:cs typeface="+mn-cs"/>
              </a:rPr>
              <a:t>REFLECTIONS?</a:t>
            </a:r>
            <a:endParaRPr lang="en-US" dirty="0">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a:t>
            </a:r>
            <a:endParaRPr lang="en-US" dirty="0"/>
          </a:p>
        </p:txBody>
      </p:sp>
      <p:sp>
        <p:nvSpPr>
          <p:cNvPr id="5" name="Content Placeholder 4"/>
          <p:cNvSpPr>
            <a:spLocks noGrp="1"/>
          </p:cNvSpPr>
          <p:nvPr>
            <p:ph idx="1"/>
          </p:nvPr>
        </p:nvSpPr>
        <p:spPr/>
        <p:txBody>
          <a:bodyPr/>
          <a:lstStyle/>
          <a:p>
            <a:r>
              <a:rPr lang="en-US" sz="2400" dirty="0" smtClean="0"/>
              <a:t>Understand the importance of strong communication skills</a:t>
            </a:r>
          </a:p>
          <a:p>
            <a:r>
              <a:rPr lang="en-US" sz="2400" dirty="0" smtClean="0"/>
              <a:t>Define engagement and its components</a:t>
            </a:r>
          </a:p>
          <a:p>
            <a:r>
              <a:rPr lang="en-US" sz="2400" dirty="0" smtClean="0"/>
              <a:t>Learn and practice various communication skills</a:t>
            </a:r>
          </a:p>
          <a:p>
            <a:endParaRPr lang="en-US" sz="2400" dirty="0"/>
          </a:p>
        </p:txBody>
      </p:sp>
    </p:spTree>
    <p:extLst>
      <p:ext uri="{BB962C8B-B14F-4D97-AF65-F5344CB8AC3E}">
        <p14:creationId xmlns="" xmlns:p14="http://schemas.microsoft.com/office/powerpoint/2010/main" val="40127514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Communication for helping relationships</a:t>
            </a:r>
            <a:endParaRPr lang="en-US" dirty="0"/>
          </a:p>
        </p:txBody>
      </p:sp>
      <p:sp>
        <p:nvSpPr>
          <p:cNvPr id="3" name="Content Placeholder 2"/>
          <p:cNvSpPr>
            <a:spLocks noGrp="1"/>
          </p:cNvSpPr>
          <p:nvPr>
            <p:ph idx="1"/>
          </p:nvPr>
        </p:nvSpPr>
        <p:spPr/>
        <p:txBody>
          <a:bodyPr>
            <a:normAutofit/>
          </a:bodyPr>
          <a:lstStyle/>
          <a:p>
            <a:pPr>
              <a:buFont typeface="Arial" pitchFamily="34" charset="0"/>
              <a:buChar char="•"/>
            </a:pPr>
            <a:r>
              <a:rPr lang="en-GB" sz="2400" dirty="0" smtClean="0"/>
              <a:t>The goal </a:t>
            </a:r>
            <a:r>
              <a:rPr lang="en-GB" sz="2400" dirty="0"/>
              <a:t>of communication between </a:t>
            </a:r>
            <a:r>
              <a:rPr lang="en-GB" sz="2400" dirty="0" smtClean="0"/>
              <a:t>a service </a:t>
            </a:r>
            <a:r>
              <a:rPr lang="en-GB" sz="2400" dirty="0"/>
              <a:t>provider </a:t>
            </a:r>
            <a:r>
              <a:rPr lang="en-GB" sz="2400" dirty="0" smtClean="0"/>
              <a:t>&amp; survivor is </a:t>
            </a:r>
            <a:r>
              <a:rPr lang="en-GB" sz="2400" dirty="0"/>
              <a:t>to establish a trusting, safe </a:t>
            </a:r>
            <a:r>
              <a:rPr lang="en-GB" sz="2400" dirty="0" smtClean="0"/>
              <a:t>&amp; </a:t>
            </a:r>
            <a:r>
              <a:rPr lang="en-GB" sz="2400" dirty="0"/>
              <a:t>supportive </a:t>
            </a:r>
            <a:r>
              <a:rPr lang="en-GB" sz="2400" b="1" dirty="0"/>
              <a:t>helping </a:t>
            </a:r>
            <a:r>
              <a:rPr lang="en-GB" sz="2400" b="1" dirty="0" smtClean="0"/>
              <a:t>relationship</a:t>
            </a:r>
            <a:r>
              <a:rPr lang="en-GB" sz="2400" dirty="0" smtClean="0"/>
              <a:t>.</a:t>
            </a:r>
          </a:p>
          <a:p>
            <a:pPr>
              <a:buFont typeface="Arial" pitchFamily="34" charset="0"/>
              <a:buChar char="•"/>
            </a:pPr>
            <a:r>
              <a:rPr lang="en-GB" sz="2400" dirty="0"/>
              <a:t>E</a:t>
            </a:r>
            <a:r>
              <a:rPr lang="en-GB" sz="2400" dirty="0" smtClean="0"/>
              <a:t>mpowers survivor to </a:t>
            </a:r>
            <a:r>
              <a:rPr lang="en-GB" sz="2400" dirty="0"/>
              <a:t>feel cared for </a:t>
            </a:r>
            <a:r>
              <a:rPr lang="en-GB" sz="2400" dirty="0" smtClean="0"/>
              <a:t>&amp; </a:t>
            </a:r>
            <a:r>
              <a:rPr lang="en-GB" sz="2400" dirty="0"/>
              <a:t>respected by </a:t>
            </a:r>
            <a:r>
              <a:rPr lang="en-GB" sz="2400" dirty="0" smtClean="0"/>
              <a:t>the helper/service provider </a:t>
            </a:r>
          </a:p>
          <a:p>
            <a:pPr>
              <a:buFont typeface="Arial" pitchFamily="34" charset="0"/>
              <a:buChar char="•"/>
            </a:pPr>
            <a:r>
              <a:rPr lang="en-GB" sz="2400" dirty="0" smtClean="0"/>
              <a:t>Every </a:t>
            </a:r>
            <a:r>
              <a:rPr lang="en-GB" sz="2400" dirty="0"/>
              <a:t>meeting </a:t>
            </a:r>
            <a:r>
              <a:rPr lang="en-GB" sz="2400" dirty="0" smtClean="0"/>
              <a:t>with the survivor is an opportunity </a:t>
            </a:r>
            <a:r>
              <a:rPr lang="en-GB" sz="2400" dirty="0"/>
              <a:t>for </a:t>
            </a:r>
            <a:r>
              <a:rPr lang="en-GB" sz="2400" dirty="0" smtClean="0"/>
              <a:t>a helper/service provider </a:t>
            </a:r>
            <a:r>
              <a:rPr lang="en-GB" sz="2400" dirty="0"/>
              <a:t>to strengthen </a:t>
            </a:r>
            <a:r>
              <a:rPr lang="en-GB" sz="2400" dirty="0" smtClean="0"/>
              <a:t>helping relationship.</a:t>
            </a:r>
            <a:endParaRPr lang="en-US" sz="2400" dirty="0"/>
          </a:p>
        </p:txBody>
      </p:sp>
    </p:spTree>
    <p:extLst>
      <p:ext uri="{BB962C8B-B14F-4D97-AF65-F5344CB8AC3E}">
        <p14:creationId xmlns="" xmlns:p14="http://schemas.microsoft.com/office/powerpoint/2010/main" val="20212463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Communication for helping relationships</a:t>
            </a:r>
            <a:endParaRPr lang="en-US" dirty="0"/>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3498054443"/>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26904096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Elements of communication</a:t>
            </a:r>
            <a:endParaRPr lang="en-US" dirty="0"/>
          </a:p>
        </p:txBody>
      </p:sp>
      <p:sp>
        <p:nvSpPr>
          <p:cNvPr id="5" name="Content Placeholder 4"/>
          <p:cNvSpPr>
            <a:spLocks noGrp="1"/>
          </p:cNvSpPr>
          <p:nvPr>
            <p:ph idx="1"/>
          </p:nvPr>
        </p:nvSpPr>
        <p:spPr>
          <a:xfrm>
            <a:off x="1023938" y="2701498"/>
            <a:ext cx="9720262" cy="4022725"/>
          </a:xfrm>
        </p:spPr>
        <p:txBody>
          <a:bodyPr>
            <a:normAutofit/>
          </a:bodyPr>
          <a:lstStyle/>
          <a:p>
            <a:pPr lvl="1"/>
            <a:r>
              <a:rPr lang="en-US" sz="2000" dirty="0" smtClean="0"/>
              <a:t>Words – content</a:t>
            </a:r>
            <a:r>
              <a:rPr lang="en-US" sz="2000" dirty="0"/>
              <a:t> </a:t>
            </a:r>
            <a:r>
              <a:rPr lang="en-US" sz="2000" dirty="0" smtClean="0"/>
              <a:t>of what you say</a:t>
            </a:r>
            <a:endParaRPr lang="en-US" sz="2000" dirty="0"/>
          </a:p>
          <a:p>
            <a:pPr lvl="1"/>
            <a:r>
              <a:rPr lang="en-US" sz="2000" dirty="0"/>
              <a:t>Tone of voice</a:t>
            </a:r>
          </a:p>
          <a:p>
            <a:pPr lvl="1"/>
            <a:r>
              <a:rPr lang="en-US" sz="2000" dirty="0"/>
              <a:t>Nonverbal </a:t>
            </a:r>
            <a:r>
              <a:rPr lang="en-US" sz="2000" dirty="0" smtClean="0"/>
              <a:t>behavior / body language</a:t>
            </a:r>
          </a:p>
          <a:p>
            <a:pPr lvl="1">
              <a:buNone/>
            </a:pPr>
            <a:endParaRPr lang="en-US" sz="2000" dirty="0"/>
          </a:p>
          <a:p>
            <a:pPr>
              <a:buNone/>
            </a:pPr>
            <a:r>
              <a:rPr lang="en-US" b="1" dirty="0"/>
              <a:t>Body language</a:t>
            </a:r>
            <a:r>
              <a:rPr lang="en-US" dirty="0"/>
              <a:t> </a:t>
            </a:r>
            <a:r>
              <a:rPr lang="en-US" dirty="0" smtClean="0"/>
              <a:t> consists </a:t>
            </a:r>
            <a:r>
              <a:rPr lang="en-US" dirty="0"/>
              <a:t>of </a:t>
            </a:r>
          </a:p>
          <a:p>
            <a:pPr lvl="1"/>
            <a:r>
              <a:rPr lang="en-US" sz="2000" dirty="0"/>
              <a:t>Body posture, </a:t>
            </a:r>
          </a:p>
          <a:p>
            <a:pPr lvl="1"/>
            <a:r>
              <a:rPr lang="en-US" sz="2000" dirty="0"/>
              <a:t>Gestures,</a:t>
            </a:r>
          </a:p>
          <a:p>
            <a:pPr lvl="1"/>
            <a:r>
              <a:rPr lang="en-US" sz="2000" dirty="0"/>
              <a:t>Facial expressions, and</a:t>
            </a:r>
          </a:p>
          <a:p>
            <a:pPr lvl="1"/>
            <a:r>
              <a:rPr lang="en-US" sz="2000" dirty="0"/>
              <a:t>Eye movements</a:t>
            </a:r>
          </a:p>
          <a:p>
            <a:pPr lvl="1"/>
            <a:endParaRPr lang="en-US" sz="2000" dirty="0"/>
          </a:p>
        </p:txBody>
      </p:sp>
      <p:sp>
        <p:nvSpPr>
          <p:cNvPr id="6" name="TextBox 5"/>
          <p:cNvSpPr txBox="1"/>
          <p:nvPr/>
        </p:nvSpPr>
        <p:spPr>
          <a:xfrm>
            <a:off x="666750" y="1870501"/>
            <a:ext cx="8934450" cy="830997"/>
          </a:xfrm>
          <a:prstGeom prst="rect">
            <a:avLst/>
          </a:prstGeom>
          <a:noFill/>
        </p:spPr>
        <p:txBody>
          <a:bodyPr wrap="square" rtlCol="0">
            <a:spAutoFit/>
          </a:bodyPr>
          <a:lstStyle/>
          <a:p>
            <a:r>
              <a:rPr lang="en-US" sz="2400" b="1" dirty="0" smtClean="0"/>
              <a:t>3 elements in any face-to-face communication: </a:t>
            </a:r>
          </a:p>
          <a:p>
            <a:endParaRPr lang="en-US" sz="2400" dirty="0"/>
          </a:p>
        </p:txBody>
      </p:sp>
    </p:spTree>
    <p:extLst>
      <p:ext uri="{BB962C8B-B14F-4D97-AF65-F5344CB8AC3E}">
        <p14:creationId xmlns="" xmlns:p14="http://schemas.microsoft.com/office/powerpoint/2010/main" val="9681425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016" y="476250"/>
            <a:ext cx="11435983" cy="1136341"/>
          </a:xfrm>
        </p:spPr>
        <p:txBody>
          <a:bodyPr>
            <a:noAutofit/>
          </a:bodyPr>
          <a:lstStyle/>
          <a:p>
            <a:pPr lvl="0"/>
            <a:r>
              <a:rPr lang="en-US" dirty="0"/>
              <a:t>Nonverbal Communication</a:t>
            </a:r>
            <a:br>
              <a:rPr lang="en-US" dirty="0"/>
            </a:br>
            <a:endParaRPr lang="en-US" dirty="0"/>
          </a:p>
        </p:txBody>
      </p:sp>
      <p:sp>
        <p:nvSpPr>
          <p:cNvPr id="3" name="Content Placeholder 2"/>
          <p:cNvSpPr>
            <a:spLocks noGrp="1"/>
          </p:cNvSpPr>
          <p:nvPr>
            <p:ph idx="1"/>
          </p:nvPr>
        </p:nvSpPr>
        <p:spPr>
          <a:noFill/>
        </p:spPr>
        <p:txBody>
          <a:bodyPr>
            <a:normAutofit fontScale="92500" lnSpcReduction="10000"/>
          </a:bodyPr>
          <a:lstStyle/>
          <a:p>
            <a:pPr lvl="0"/>
            <a:r>
              <a:rPr lang="en-US" b="1" dirty="0" smtClean="0"/>
              <a:t>Eye contact:  </a:t>
            </a:r>
            <a:r>
              <a:rPr lang="en-US" dirty="0" smtClean="0"/>
              <a:t>The appropriate level of eye contact changes from culture to culture. Ensure enough eye contact to show engagement, without seeming as though you are staring.</a:t>
            </a:r>
          </a:p>
          <a:p>
            <a:pPr lvl="0"/>
            <a:endParaRPr lang="en-US" dirty="0" smtClean="0"/>
          </a:p>
          <a:p>
            <a:r>
              <a:rPr lang="en-US" b="1" dirty="0" smtClean="0"/>
              <a:t>Body positioning</a:t>
            </a:r>
            <a:r>
              <a:rPr lang="en-US" dirty="0" smtClean="0"/>
              <a:t>:  Be sensitive to the distance between yourself and the survivor.   Too much distance, or tables/desks in between you, creates less openness.  Too little distance may make the survivor feel uncomfortable or unsafe.  </a:t>
            </a:r>
          </a:p>
          <a:p>
            <a:endParaRPr lang="en-US" dirty="0" smtClean="0"/>
          </a:p>
          <a:p>
            <a:r>
              <a:rPr lang="en-US" b="1" dirty="0" smtClean="0"/>
              <a:t>Voice tone</a:t>
            </a:r>
            <a:r>
              <a:rPr lang="en-US" dirty="0" smtClean="0"/>
              <a:t>:  Be audible but maintain a low volume and a calm tone.   The survivor will feel stress if you speak too loudly or excitedly.  </a:t>
            </a:r>
          </a:p>
          <a:p>
            <a:pPr lvl="0"/>
            <a:endParaRPr lang="en-US" dirty="0" smtClean="0"/>
          </a:p>
          <a:p>
            <a:pPr lvl="0"/>
            <a:endParaRPr lang="en-US" dirty="0" smtClean="0"/>
          </a:p>
          <a:p>
            <a:pPr>
              <a:buNone/>
            </a:pPr>
            <a:endParaRPr lang="en-US" dirty="0"/>
          </a:p>
        </p:txBody>
      </p:sp>
    </p:spTree>
    <p:extLst>
      <p:ext uri="{BB962C8B-B14F-4D97-AF65-F5344CB8AC3E}">
        <p14:creationId xmlns="" xmlns:p14="http://schemas.microsoft.com/office/powerpoint/2010/main" val="435421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222" y="2667000"/>
            <a:ext cx="4769556" cy="1545564"/>
          </a:xfrm>
        </p:spPr>
        <p:txBody>
          <a:bodyPr>
            <a:normAutofit fontScale="90000"/>
          </a:bodyPr>
          <a:lstStyle/>
          <a:p>
            <a:r>
              <a:rPr lang="en-US" dirty="0" smtClean="0"/>
              <a:t>Activity: </a:t>
            </a:r>
            <a:r>
              <a:rPr lang="en-US" dirty="0" smtClean="0"/>
              <a:t>Nonverbal </a:t>
            </a:r>
            <a:r>
              <a:rPr lang="en-US" dirty="0" smtClean="0"/>
              <a:t>communication 	</a:t>
            </a:r>
            <a:endParaRPr lang="en-US" dirty="0"/>
          </a:p>
        </p:txBody>
      </p:sp>
      <p:sp>
        <p:nvSpPr>
          <p:cNvPr id="3" name="Content Placeholder 2"/>
          <p:cNvSpPr>
            <a:spLocks noGrp="1"/>
          </p:cNvSpPr>
          <p:nvPr>
            <p:ph idx="1"/>
          </p:nvPr>
        </p:nvSpPr>
        <p:spPr>
          <a:xfrm>
            <a:off x="6694824" y="860778"/>
            <a:ext cx="4478866" cy="5053469"/>
          </a:xfrm>
        </p:spPr>
        <p:txBody>
          <a:bodyPr>
            <a:normAutofit fontScale="92500"/>
          </a:bodyPr>
          <a:lstStyle/>
          <a:p>
            <a:r>
              <a:rPr lang="en-US" sz="2400" dirty="0" smtClean="0"/>
              <a:t>In pairs, try to have a conversation about how you’re feeling this week –using  ONLY nonverbal communication. Try to express if you’re tired, not feeling well, happy, bored, stressed etc. </a:t>
            </a:r>
          </a:p>
          <a:p>
            <a:r>
              <a:rPr lang="en-US" sz="2400" dirty="0" smtClean="0"/>
              <a:t>After a few minutes of nonverbal communication, speak with each other verbally to see how close you were to understanding your partner’s message. </a:t>
            </a:r>
            <a:endParaRPr lang="en-US" sz="2400" dirty="0"/>
          </a:p>
        </p:txBody>
      </p:sp>
    </p:spTree>
    <p:extLst>
      <p:ext uri="{BB962C8B-B14F-4D97-AF65-F5344CB8AC3E}">
        <p14:creationId xmlns="" xmlns:p14="http://schemas.microsoft.com/office/powerpoint/2010/main" val="8691442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strategies</a:t>
            </a:r>
            <a:endParaRPr lang="en-US" dirty="0"/>
          </a:p>
        </p:txBody>
      </p:sp>
      <p:sp>
        <p:nvSpPr>
          <p:cNvPr id="3" name="Content Placeholder 2"/>
          <p:cNvSpPr>
            <a:spLocks noGrp="1"/>
          </p:cNvSpPr>
          <p:nvPr>
            <p:ph idx="1"/>
          </p:nvPr>
        </p:nvSpPr>
        <p:spPr>
          <a:xfrm>
            <a:off x="1023938" y="2057400"/>
            <a:ext cx="9720262" cy="4022725"/>
          </a:xfrm>
        </p:spPr>
        <p:txBody>
          <a:bodyPr>
            <a:noAutofit/>
          </a:bodyPr>
          <a:lstStyle/>
          <a:p>
            <a:pPr>
              <a:buFont typeface="Wingdings" pitchFamily="2" charset="2"/>
              <a:buChar char="§"/>
            </a:pPr>
            <a:r>
              <a:rPr lang="en-US" sz="2400" dirty="0" smtClean="0"/>
              <a:t>  Active Listening </a:t>
            </a:r>
          </a:p>
          <a:p>
            <a:pPr>
              <a:buFont typeface="Wingdings" pitchFamily="2" charset="2"/>
              <a:buChar char="§"/>
            </a:pPr>
            <a:r>
              <a:rPr lang="en-US" sz="2400" dirty="0" smtClean="0"/>
              <a:t>  Effective questioning</a:t>
            </a:r>
          </a:p>
          <a:p>
            <a:pPr>
              <a:buFont typeface="Wingdings" pitchFamily="2" charset="2"/>
              <a:buChar char="§"/>
            </a:pPr>
            <a:r>
              <a:rPr lang="en-US" sz="2400" dirty="0" smtClean="0"/>
              <a:t>  Validate feelings</a:t>
            </a:r>
          </a:p>
          <a:p>
            <a:pPr>
              <a:buFont typeface="Wingdings" pitchFamily="2" charset="2"/>
              <a:buChar char="§"/>
            </a:pPr>
            <a:r>
              <a:rPr lang="en-US" sz="2400" dirty="0" smtClean="0"/>
              <a:t>  Use Healing Statements</a:t>
            </a:r>
          </a:p>
          <a:p>
            <a:pPr>
              <a:buFont typeface="Wingdings" pitchFamily="2" charset="2"/>
              <a:buChar char="§"/>
            </a:pPr>
            <a:r>
              <a:rPr lang="en-US" sz="2400" dirty="0" smtClean="0"/>
              <a:t>  Follow the survivor’s pace</a:t>
            </a:r>
          </a:p>
          <a:p>
            <a:pPr>
              <a:buFont typeface="Wingdings" pitchFamily="2" charset="2"/>
              <a:buChar char="§"/>
            </a:pPr>
            <a:r>
              <a:rPr lang="en-US" sz="2400" dirty="0" smtClean="0"/>
              <a:t>  Use simple and same language</a:t>
            </a:r>
          </a:p>
          <a:p>
            <a:pPr>
              <a:buFont typeface="Wingdings" pitchFamily="2" charset="2"/>
              <a:buChar char="§"/>
            </a:pPr>
            <a:r>
              <a:rPr lang="en-US" sz="2400" dirty="0" smtClean="0"/>
              <a:t>  Use silence when appropriate</a:t>
            </a:r>
          </a:p>
        </p:txBody>
      </p:sp>
    </p:spTree>
    <p:extLst>
      <p:ext uri="{BB962C8B-B14F-4D97-AF65-F5344CB8AC3E}">
        <p14:creationId xmlns="" xmlns:p14="http://schemas.microsoft.com/office/powerpoint/2010/main" val="16682397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7297</TotalTime>
  <Words>4452</Words>
  <Application>Microsoft Office PowerPoint</Application>
  <PresentationFormat>Custom</PresentationFormat>
  <Paragraphs>325</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IRC-Module-Template-V2</vt:lpstr>
      <vt:lpstr>Slide 1</vt:lpstr>
      <vt:lpstr>Communication skills</vt:lpstr>
      <vt:lpstr>Objectives </vt:lpstr>
      <vt:lpstr>Communication for helping relationships</vt:lpstr>
      <vt:lpstr>Communication for helping relationships</vt:lpstr>
      <vt:lpstr>Elements of communication</vt:lpstr>
      <vt:lpstr>Nonverbal Communication </vt:lpstr>
      <vt:lpstr>Activity: Nonverbal communication  </vt:lpstr>
      <vt:lpstr>Communication strategies</vt:lpstr>
      <vt:lpstr> Active Listening </vt:lpstr>
      <vt:lpstr> Effective Questioning</vt:lpstr>
      <vt:lpstr>Validate feelings</vt:lpstr>
      <vt:lpstr>ACTIVITY</vt:lpstr>
      <vt:lpstr>HEALING STATEMENTS </vt:lpstr>
      <vt:lpstr>Activity healing statements</vt:lpstr>
      <vt:lpstr>Follow the survivor’s pace</vt:lpstr>
      <vt:lpstr>Use simple and similar language</vt:lpstr>
      <vt:lpstr>Simple Language  ACTIVITY    </vt:lpstr>
      <vt:lpstr>Use silence</vt:lpstr>
      <vt:lpstr>USING Silence     ACTIVITY   </vt:lpstr>
      <vt:lpstr>ACTIVITY:  PUTTING IT ALL TOGETHER</vt:lpstr>
      <vt:lpstr>closing</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 best practice &amp; strategies</dc:title>
  <dc:creator>Meghan</dc:creator>
  <cp:lastModifiedBy>IRCAdmin</cp:lastModifiedBy>
  <cp:revision>31</cp:revision>
  <dcterms:created xsi:type="dcterms:W3CDTF">2016-05-03T17:30:52Z</dcterms:created>
  <dcterms:modified xsi:type="dcterms:W3CDTF">2017-04-25T12:36:21Z</dcterms:modified>
</cp:coreProperties>
</file>